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sldIdLst>
    <p:sldId id="256" r:id="rId2"/>
    <p:sldId id="257" r:id="rId3"/>
    <p:sldId id="281" r:id="rId4"/>
    <p:sldId id="310" r:id="rId5"/>
    <p:sldId id="342" r:id="rId6"/>
    <p:sldId id="317" r:id="rId7"/>
    <p:sldId id="318" r:id="rId8"/>
    <p:sldId id="319" r:id="rId9"/>
    <p:sldId id="316" r:id="rId10"/>
    <p:sldId id="321" r:id="rId11"/>
    <p:sldId id="322" r:id="rId12"/>
    <p:sldId id="323" r:id="rId13"/>
    <p:sldId id="324" r:id="rId14"/>
    <p:sldId id="325" r:id="rId15"/>
    <p:sldId id="326" r:id="rId16"/>
    <p:sldId id="327" r:id="rId17"/>
    <p:sldId id="343" r:id="rId18"/>
    <p:sldId id="320" r:id="rId19"/>
    <p:sldId id="312" r:id="rId20"/>
    <p:sldId id="328" r:id="rId21"/>
    <p:sldId id="329" r:id="rId22"/>
    <p:sldId id="313" r:id="rId23"/>
    <p:sldId id="314" r:id="rId24"/>
    <p:sldId id="315" r:id="rId25"/>
    <p:sldId id="344"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11" r:id="rId39"/>
    <p:sldId id="283" r:id="rId40"/>
    <p:sldId id="282"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45" r:id="rId68"/>
    <p:sldId id="346"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0"/>
    <a:srgbClr val="84582C"/>
    <a:srgbClr val="9954CC"/>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25" autoAdjust="0"/>
  </p:normalViewPr>
  <p:slideViewPr>
    <p:cSldViewPr>
      <p:cViewPr varScale="1">
        <p:scale>
          <a:sx n="47" d="100"/>
          <a:sy n="47" d="100"/>
        </p:scale>
        <p:origin x="-114" y="-5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2CA3E0-3B01-4552-B14D-30050F5A9724}" type="datetimeFigureOut">
              <a:rPr lang="en-US" smtClean="0"/>
              <a:pPr/>
              <a:t>5/24/2016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F3F03F-43AC-405F-A221-F81E934C1AFD}" type="slidenum">
              <a:rPr lang="en-US" smtClean="0"/>
              <a:pPr/>
              <a:t>‹#›</a:t>
            </a:fld>
            <a:endParaRPr lang="en-US"/>
          </a:p>
        </p:txBody>
      </p:sp>
    </p:spTree>
    <p:extLst>
      <p:ext uri="{BB962C8B-B14F-4D97-AF65-F5344CB8AC3E}">
        <p14:creationId xmlns:p14="http://schemas.microsoft.com/office/powerpoint/2010/main" val="3657272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Light" TargetMode="External"/><Relationship Id="rId7" Type="http://schemas.openxmlformats.org/officeDocument/2006/relationships/hyperlink" Target="https://en.wikipedia.org/wiki/Vienna"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Color_space" TargetMode="External"/><Relationship Id="rId5" Type="http://schemas.openxmlformats.org/officeDocument/2006/relationships/hyperlink" Target="https://en.wikipedia.org/wiki/Color" TargetMode="External"/><Relationship Id="rId4" Type="http://schemas.openxmlformats.org/officeDocument/2006/relationships/hyperlink" Target="https://en.wikipedia.org/wiki/Light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By </a:t>
            </a:r>
            <a:r>
              <a:rPr lang="en-US" dirty="0" err="1" smtClean="0"/>
              <a:t>OpenStax</a:t>
            </a:r>
            <a:r>
              <a:rPr lang="en-US" dirty="0" smtClean="0"/>
              <a:t> College - Anatomy &amp; Physiology, </a:t>
            </a:r>
            <a:r>
              <a:rPr lang="en-US" dirty="0" err="1" smtClean="0"/>
              <a:t>Connexions</a:t>
            </a:r>
            <a:r>
              <a:rPr lang="en-US" dirty="0" smtClean="0"/>
              <a:t> Web site. http://cnx.org/content/col11496/1.6/, Jun 19, 2013., CC BY 3.0, https://commons.wikimedia.org/w/index.php?curid=30148003</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7</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l-PL" dirty="0" smtClean="0"/>
              <a:t>By Sylvielmna - http://en.wikipedia.org/wiki/File:Adobe_Flex_BubbleChart.png, CC BY-SA 1.0, https://commons.wikimedia.org/w/index.php?curid=19834407</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28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By </a:t>
            </a:r>
            <a:r>
              <a:rPr lang="en-US" dirty="0" err="1" smtClean="0"/>
              <a:t>Nijeholt</a:t>
            </a:r>
            <a:r>
              <a:rPr lang="en-US" dirty="0" smtClean="0"/>
              <a:t> at Dutch Wikipedia, CC BY-SA 3.0, https://commons.wikimedia.org/w/index.php?curid=3223488</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29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http://www.aaronkoblin.com/work/flightpatterns/4_1920.png</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36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47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matrix of dots is perceived as rows on</a:t>
            </a:r>
          </a:p>
          <a:p>
            <a:r>
              <a:rPr lang="en-US" sz="1200" kern="1200" baseline="0" dirty="0" smtClean="0">
                <a:solidFill>
                  <a:schemeClr val="tx1"/>
                </a:solidFill>
                <a:latin typeface="+mn-lt"/>
                <a:ea typeface="+mn-ea"/>
                <a:cs typeface="+mn-cs"/>
              </a:rPr>
              <a:t>the left (a) and columns on the right (b)</a:t>
            </a:r>
            <a:endParaRPr lang="en-US" dirty="0" smtClean="0"/>
          </a:p>
          <a:p>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48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dot labeled </a:t>
            </a:r>
            <a:r>
              <a:rPr lang="en-US" i="1" dirty="0" smtClean="0"/>
              <a:t>x is perceived as part of group a rather than</a:t>
            </a:r>
          </a:p>
          <a:p>
            <a:r>
              <a:rPr lang="en-US" dirty="0" smtClean="0"/>
              <a:t>group b.</a:t>
            </a:r>
          </a:p>
          <a:p>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49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According to the Gestalt psychologists, similarity between the elements in alternate rows causes the row percept to dominate.</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51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Integral dimensions are used to delineate rows and columns. (b) When separable dimensions </a:t>
            </a:r>
            <a:r>
              <a:rPr lang="en-US" sz="1200" kern="1200" baseline="0" smtClean="0">
                <a:solidFill>
                  <a:schemeClr val="tx1"/>
                </a:solidFill>
                <a:latin typeface="+mn-lt"/>
                <a:ea typeface="+mn-ea"/>
                <a:cs typeface="+mn-cs"/>
              </a:rPr>
              <a:t>(</a:t>
            </a:r>
            <a:r>
              <a:rPr lang="en-US" sz="1200" kern="1200" baseline="0" smtClean="0">
                <a:solidFill>
                  <a:schemeClr val="tx1"/>
                </a:solidFill>
                <a:latin typeface="+mn-lt"/>
                <a:ea typeface="+mn-ea"/>
                <a:cs typeface="+mn-cs"/>
              </a:rPr>
              <a:t>color and </a:t>
            </a:r>
            <a:r>
              <a:rPr lang="en-US" sz="1200" kern="1200" baseline="0" dirty="0" smtClean="0">
                <a:solidFill>
                  <a:schemeClr val="tx1"/>
                </a:solidFill>
                <a:latin typeface="+mn-lt"/>
                <a:ea typeface="+mn-ea"/>
                <a:cs typeface="+mn-cs"/>
              </a:rPr>
              <a:t>texture) are used, it is easier to attend separately to either the rows or the columns.</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52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Connectedness is a powerful grouping principle that is stronger than (a) proximity, (b) color, (c) size, or (d) shape.</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53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pattern on the left (a) is perceived as a curved line overlapping a rectangle (b) rather than as the more angular components shown in (c).</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54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color-matching setup. (a) When the light from three projectors is combined, the results are as shown. Yellow light is a mixture of red and green. Purple light is a mixture of red and blue. Cyan light is a mixture of blue and green. White light is a mixture of red, green, and blue. (b) Any other color can be matched by adjusting the proportions of red, green, and blue light.</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11</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In (a), smooth continuous contours are used to connect the elements, whereas in (b), lines with abrupt</a:t>
            </a:r>
          </a:p>
          <a:p>
            <a:r>
              <a:rPr lang="en-US" sz="1200" kern="1200" baseline="0" dirty="0" smtClean="0">
                <a:solidFill>
                  <a:schemeClr val="tx1"/>
                </a:solidFill>
                <a:latin typeface="+mn-lt"/>
                <a:ea typeface="+mn-ea"/>
                <a:cs typeface="+mn-cs"/>
              </a:rPr>
              <a:t>changes in direction are used. It is much easier to perceive connections when contours connect</a:t>
            </a:r>
          </a:p>
          <a:p>
            <a:r>
              <a:rPr lang="en-US" sz="1200" kern="1200" baseline="0" dirty="0" smtClean="0">
                <a:solidFill>
                  <a:schemeClr val="tx1"/>
                </a:solidFill>
                <a:latin typeface="+mn-lt"/>
                <a:ea typeface="+mn-ea"/>
                <a:cs typeface="+mn-cs"/>
              </a:rPr>
              <a:t>smoothly.</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55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pattern on the left consists of two identical parallel contours. In each of the other two patterns, one of the contours has been reflected about a vertical axis, producing bilateral symmetry. The result is a much stronger sense of a holistic figure.</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57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Gestalt principle of closure holds that neural mechanisms operate to find perceptual solutions involving closed contours. Hence in (a), we see a circle behind a rectangle, not a broken ring as in (b).</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59</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An Euler diagram enhanced using texture and color can convey a more complex set of relations than a conventional Euler diagram using only closed contour.</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61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Closed rectangular contours strongly segment the visual field. They also provide reference frames. Both the positions and the sizes of enclosed objects are, to some extent, interpreted with respect to the surrounding frame.</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62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black areas are smaller, and therefore more likely to be perceived as an object. It is also easier to perceive patterns that are oriented horizontally and vertically as objects.</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63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Symmetry, surrounding white space, and a closed contour all contribute to the strong sense that this shape is figure, rather than ground.</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65</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Rubin’s Vase. The cues for figure and ground are roughly equally balanced, resulting in a </a:t>
            </a:r>
            <a:r>
              <a:rPr lang="en-US" sz="1200" kern="1200" baseline="0" dirty="0" err="1" smtClean="0">
                <a:solidFill>
                  <a:schemeClr val="tx1"/>
                </a:solidFill>
                <a:latin typeface="+mn-lt"/>
                <a:ea typeface="+mn-ea"/>
                <a:cs typeface="+mn-cs"/>
              </a:rPr>
              <a:t>bistable</a:t>
            </a:r>
            <a:r>
              <a:rPr lang="en-US" sz="1200" kern="1200" baseline="0" dirty="0" smtClean="0">
                <a:solidFill>
                  <a:schemeClr val="tx1"/>
                </a:solidFill>
                <a:latin typeface="+mn-lt"/>
                <a:ea typeface="+mn-ea"/>
                <a:cs typeface="+mn-cs"/>
              </a:rPr>
              <a:t> percept of either two faces or a vase.</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66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b="1" dirty="0" smtClean="0"/>
              <a:t>International Commission on Illumination</a:t>
            </a:r>
            <a:r>
              <a:rPr lang="en-US" dirty="0" smtClean="0"/>
              <a:t> (usually abbreviated </a:t>
            </a:r>
            <a:r>
              <a:rPr lang="en-US" b="1" dirty="0" smtClean="0"/>
              <a:t>CIE</a:t>
            </a:r>
            <a:r>
              <a:rPr lang="en-US" dirty="0" smtClean="0"/>
              <a:t> for its French name, </a:t>
            </a:r>
            <a:r>
              <a:rPr lang="en-US" b="1" dirty="0" smtClean="0"/>
              <a:t>Commission </a:t>
            </a:r>
            <a:r>
              <a:rPr lang="en-US" b="1" dirty="0" err="1" smtClean="0"/>
              <a:t>internationale</a:t>
            </a:r>
            <a:r>
              <a:rPr lang="en-US" b="1" dirty="0" smtClean="0"/>
              <a:t> de </a:t>
            </a:r>
            <a:r>
              <a:rPr lang="en-US" b="1" dirty="0" err="1" smtClean="0"/>
              <a:t>l'éclairage</a:t>
            </a:r>
            <a:r>
              <a:rPr lang="en-US" dirty="0" smtClean="0"/>
              <a:t>) is the international authority on </a:t>
            </a:r>
            <a:r>
              <a:rPr lang="en-US" dirty="0" smtClean="0">
                <a:hlinkClick r:id="rId3" tooltip="Light"/>
              </a:rPr>
              <a:t>light</a:t>
            </a:r>
            <a:r>
              <a:rPr lang="en-US" dirty="0" smtClean="0"/>
              <a:t>, </a:t>
            </a:r>
            <a:r>
              <a:rPr lang="en-US" dirty="0" smtClean="0">
                <a:hlinkClick r:id="rId4" tooltip="Lighting"/>
              </a:rPr>
              <a:t>illumination</a:t>
            </a:r>
            <a:r>
              <a:rPr lang="en-US" dirty="0" smtClean="0"/>
              <a:t>, </a:t>
            </a:r>
            <a:r>
              <a:rPr lang="en-US" dirty="0" err="1" smtClean="0">
                <a:hlinkClick r:id="rId5" tooltip="Color"/>
              </a:rPr>
              <a:t>colour</a:t>
            </a:r>
            <a:r>
              <a:rPr lang="en-US" dirty="0" smtClean="0"/>
              <a:t>, and </a:t>
            </a:r>
            <a:r>
              <a:rPr lang="en-US" dirty="0" err="1" smtClean="0">
                <a:hlinkClick r:id="rId6" tooltip="Color space"/>
              </a:rPr>
              <a:t>colour</a:t>
            </a:r>
            <a:r>
              <a:rPr lang="en-US" dirty="0" smtClean="0">
                <a:hlinkClick r:id="rId6" tooltip="Color space"/>
              </a:rPr>
              <a:t> spaces</a:t>
            </a:r>
            <a:r>
              <a:rPr lang="en-US" dirty="0" smtClean="0"/>
              <a:t>. It was established in 1913 as a successor to the Commission </a:t>
            </a:r>
            <a:r>
              <a:rPr lang="en-US" dirty="0" err="1" smtClean="0"/>
              <a:t>Internationale</a:t>
            </a:r>
            <a:r>
              <a:rPr lang="en-US" dirty="0" smtClean="0"/>
              <a:t> de </a:t>
            </a:r>
            <a:r>
              <a:rPr lang="en-US" dirty="0" err="1" smtClean="0"/>
              <a:t>Photométrie</a:t>
            </a:r>
            <a:r>
              <a:rPr lang="en-US" dirty="0" smtClean="0"/>
              <a:t> and is today based in </a:t>
            </a:r>
            <a:r>
              <a:rPr lang="en-US" dirty="0" smtClean="0">
                <a:hlinkClick r:id="rId7" tooltip="Vienna"/>
              </a:rPr>
              <a:t>Vienna, Austria</a:t>
            </a:r>
            <a:r>
              <a:rPr lang="en-US" dirty="0" smtClean="0"/>
              <a:t>. The President from 2015 is Yoshihiro </a:t>
            </a:r>
            <a:r>
              <a:rPr lang="en-US" dirty="0" err="1" smtClean="0"/>
              <a:t>Ohno</a:t>
            </a:r>
            <a:r>
              <a:rPr lang="en-US" dirty="0" smtClean="0"/>
              <a:t> from the US. (</a:t>
            </a:r>
            <a:r>
              <a:rPr lang="en-US" dirty="0" err="1" smtClean="0"/>
              <a:t>wikipedia</a:t>
            </a:r>
            <a:r>
              <a:rPr lang="en-US" dirty="0" smtClean="0"/>
              <a:t> - </a:t>
            </a:r>
            <a:r>
              <a:rPr lang="en-US" b="1" dirty="0" smtClean="0"/>
              <a:t>International Commission on Illumination</a:t>
            </a:r>
            <a:r>
              <a:rPr lang="en-US" dirty="0" smtClean="0"/>
              <a:t>)</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13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a:t>
            </a:r>
            <a:r>
              <a:rPr lang="en-US" sz="1200" i="1" kern="1200" baseline="0" dirty="0" smtClean="0">
                <a:solidFill>
                  <a:schemeClr val="tx1"/>
                </a:solidFill>
                <a:latin typeface="+mn-lt"/>
                <a:ea typeface="+mn-ea"/>
                <a:cs typeface="+mn-cs"/>
              </a:rPr>
              <a:t>X, Y, and Z axes represent the CIE standard virtual primaries. Within the positive space defined by </a:t>
            </a:r>
            <a:r>
              <a:rPr lang="en-US" sz="1200" kern="1200" baseline="0" dirty="0" smtClean="0">
                <a:solidFill>
                  <a:schemeClr val="tx1"/>
                </a:solidFill>
                <a:latin typeface="+mn-lt"/>
                <a:ea typeface="+mn-ea"/>
                <a:cs typeface="+mn-cs"/>
              </a:rPr>
              <a:t>the axes, the gamut of perceivable colors is represented as a gray solid. The colors that can be </a:t>
            </a:r>
            <a:r>
              <a:rPr lang="en-US" sz="1200" kern="1200" baseline="0" dirty="0" err="1" smtClean="0">
                <a:solidFill>
                  <a:schemeClr val="tx1"/>
                </a:solidFill>
                <a:latin typeface="+mn-lt"/>
                <a:ea typeface="+mn-ea"/>
                <a:cs typeface="+mn-cs"/>
              </a:rPr>
              <a:t>createdby</a:t>
            </a:r>
            <a:r>
              <a:rPr lang="en-US" sz="1200" kern="1200" baseline="0" dirty="0" smtClean="0">
                <a:solidFill>
                  <a:schemeClr val="tx1"/>
                </a:solidFill>
                <a:latin typeface="+mn-lt"/>
                <a:ea typeface="+mn-ea"/>
                <a:cs typeface="+mn-cs"/>
              </a:rPr>
              <a:t> means of the red, green, and blue monitor primaries are also shown.</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14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CIE chromaticity diagram with various interesting features added. The triangle represents the gamut of a computer monitor with long-persistence phosphors.</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16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first four colors (red, green, yellow, and blue) are primary</a:t>
            </a:r>
            <a:r>
              <a:rPr lang="en-US" baseline="0" dirty="0" smtClean="0"/>
              <a:t> in the brain, so should be used first.</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19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a:t>
            </a:r>
            <a:r>
              <a:rPr lang="en-US" baseline="0" dirty="0" smtClean="0"/>
              <a:t> East, red has a good luck and prosperity association.</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22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Second line takes</a:t>
            </a:r>
            <a:r>
              <a:rPr lang="en-US" baseline="0" dirty="0" smtClean="0"/>
              <a:t> longest to read due to cognitive interference.</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24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square that is 1.4 units long on each side has twice the area of a square with sides of length 1, but doesn’t seem “twice as big”</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27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0"/>
            <a:ext cx="7772400" cy="1066800"/>
          </a:xfrm>
          <a:prstGeom prst="roundRect">
            <a:avLst/>
          </a:prstGeom>
          <a:solidFill>
            <a:schemeClr val="accent5">
              <a:lumMod val="20000"/>
              <a:lumOff val="80000"/>
            </a:schemeClr>
          </a:solidFill>
          <a:ln w="28575">
            <a:solidFill>
              <a:schemeClr val="accent6">
                <a:lumMod val="50000"/>
              </a:schemeClr>
            </a:solidFill>
          </a:ln>
        </p:spPr>
        <p:txBody>
          <a:bodyPr/>
          <a:lstStyle>
            <a:lvl1pPr algn="ctr">
              <a:defRPr sz="3600" u="none">
                <a:solidFill>
                  <a:srgbClr val="FF0000"/>
                </a:solidFill>
                <a:latin typeface="Lucida Sans" panose="020B0602030504020204"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066800" y="3886200"/>
            <a:ext cx="7010400" cy="1752600"/>
          </a:xfrm>
        </p:spPr>
        <p:txBody>
          <a:bodyPr/>
          <a:lstStyle>
            <a:lvl1pPr marL="0" indent="0" algn="ctr">
              <a:buNone/>
              <a:defRPr sz="2000" b="1">
                <a:latin typeface="Lucida Sans" panose="020B0602030504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5/24/2016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89456873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5/24/2016</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775751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5/24/2016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0786670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85800"/>
            <a:ext cx="1962150" cy="4648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85800"/>
            <a:ext cx="5734050" cy="4648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5/24/2016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3921894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tx1"/>
                </a:solidFill>
                <a:latin typeface="Lucida Sans" panose="020B0602030504020204" pitchFamily="34" charset="0"/>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5/24/2016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77642457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prstGeom prst="roundRect">
            <a:avLst/>
          </a:prstGeom>
          <a:solidFill>
            <a:schemeClr val="accent5">
              <a:lumMod val="20000"/>
              <a:lumOff val="80000"/>
            </a:schemeClr>
          </a:solidFill>
          <a:ln w="25400" cmpd="sng">
            <a:solidFill>
              <a:schemeClr val="tx1"/>
            </a:solidFill>
            <a:prstDash val="solid"/>
          </a:ln>
        </p:spPr>
        <p:txBody>
          <a:bodyPr/>
          <a:lstStyle>
            <a:lvl1pPr algn="ctr">
              <a:defRPr>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0" indent="0">
              <a:buNone/>
              <a:defRPr sz="2200">
                <a:latin typeface="Lucida Sans" panose="020B0602030504020204" pitchFamily="34" charset="0"/>
              </a:defRPr>
            </a:lvl1pPr>
            <a:lvl2pPr marL="742950" indent="-285750">
              <a:buFont typeface="Arial" panose="020B0604020202020204" pitchFamily="34" charset="0"/>
              <a:buChar char="•"/>
              <a:defRPr sz="2000">
                <a:latin typeface="Lucida Sans" panose="020B0602030504020204" pitchFamily="34" charset="0"/>
              </a:defRPr>
            </a:lvl2pPr>
            <a:lvl3pPr marL="1143000" indent="-228600">
              <a:buFont typeface="Lucida Sans" panose="020B0602030504020204" pitchFamily="34" charset="0"/>
              <a:buChar char="–"/>
              <a:defRPr>
                <a:latin typeface="Lucida Sans" panose="020B0602030504020204" pitchFamily="34" charset="0"/>
              </a:defRPr>
            </a:lvl3pPr>
            <a:lvl4pPr marL="1600200" indent="-228600">
              <a:buFont typeface="Lucida Sans" panose="020B0602030504020204" pitchFamily="34" charset="0"/>
              <a:buChar char="•"/>
              <a:defRPr>
                <a:latin typeface="Lucida Sans" panose="020B0602030504020204" pitchFamily="34" charset="0"/>
              </a:defRPr>
            </a:lvl4pPr>
            <a:lvl5pPr>
              <a:defRPr>
                <a:latin typeface="Lucida Sans" panose="020B0602030504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5/24/2016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8301357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5/24/2016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3238487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219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5/24/2016</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37898804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1D8BD707-D9CF-40AE-B4C6-C98DA3205C09}" type="datetimeFigureOut">
              <a:rPr lang="en-US" smtClean="0"/>
              <a:pPr/>
              <a:t>5/24/2016</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90998027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1D8BD707-D9CF-40AE-B4C6-C98DA3205C09}" type="datetimeFigureOut">
              <a:rPr lang="en-US" smtClean="0"/>
              <a:pPr/>
              <a:t>5/24/2016</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78050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D8BD707-D9CF-40AE-B4C6-C98DA3205C09}" type="datetimeFigureOut">
              <a:rPr lang="en-US" smtClean="0"/>
              <a:pPr/>
              <a:t>5/24/2016</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9311001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5/24/2016</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45833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bwMode="auto">
          <a:xfrm>
            <a:off x="660400" y="317500"/>
            <a:ext cx="78486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dirty="0" smtClean="0"/>
          </a:p>
        </p:txBody>
      </p:sp>
      <p:sp>
        <p:nvSpPr>
          <p:cNvPr id="29699" name="Rectangle 3"/>
          <p:cNvSpPr>
            <a:spLocks noGrp="1" noChangeArrowheads="1"/>
          </p:cNvSpPr>
          <p:nvPr>
            <p:ph type="body" idx="1"/>
          </p:nvPr>
        </p:nvSpPr>
        <p:spPr bwMode="auto">
          <a:xfrm>
            <a:off x="685800" y="1219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dirty="0" smtClean="0"/>
          </a:p>
        </p:txBody>
      </p:sp>
      <p:sp>
        <p:nvSpPr>
          <p:cNvPr id="29700"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lvl1pPr>
          </a:lstStyle>
          <a:p>
            <a:fld id="{1D8BD707-D9CF-40AE-B4C6-C98DA3205C09}" type="datetimeFigureOut">
              <a:rPr lang="en-US" smtClean="0"/>
              <a:pPr/>
              <a:t>5/24/2016</a:t>
            </a:fld>
            <a:endParaRPr lang="en-US"/>
          </a:p>
        </p:txBody>
      </p:sp>
      <p:sp>
        <p:nvSpPr>
          <p:cNvPr id="29701"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29702"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r" rtl="0" eaLnBrk="1" fontAlgn="base" hangingPunct="1">
        <a:spcBef>
          <a:spcPct val="0"/>
        </a:spcBef>
        <a:spcAft>
          <a:spcPct val="0"/>
        </a:spcAft>
        <a:defRPr sz="2400">
          <a:solidFill>
            <a:schemeClr val="tx2"/>
          </a:solidFill>
          <a:latin typeface="Calibri" panose="020F0502020204030204" pitchFamily="34" charset="0"/>
          <a:ea typeface="+mj-ea"/>
          <a:cs typeface="+mj-cs"/>
        </a:defRPr>
      </a:lvl1pPr>
      <a:lvl2pPr algn="r" rtl="0" eaLnBrk="1" fontAlgn="base" hangingPunct="1">
        <a:spcBef>
          <a:spcPct val="0"/>
        </a:spcBef>
        <a:spcAft>
          <a:spcPct val="0"/>
        </a:spcAft>
        <a:defRPr sz="2000">
          <a:solidFill>
            <a:schemeClr val="tx2"/>
          </a:solidFill>
          <a:latin typeface="Times New Roman" pitchFamily="18" charset="0"/>
        </a:defRPr>
      </a:lvl2pPr>
      <a:lvl3pPr algn="r" rtl="0" eaLnBrk="1" fontAlgn="base" hangingPunct="1">
        <a:spcBef>
          <a:spcPct val="0"/>
        </a:spcBef>
        <a:spcAft>
          <a:spcPct val="0"/>
        </a:spcAft>
        <a:defRPr sz="2000">
          <a:solidFill>
            <a:schemeClr val="tx2"/>
          </a:solidFill>
          <a:latin typeface="Times New Roman" pitchFamily="18" charset="0"/>
        </a:defRPr>
      </a:lvl3pPr>
      <a:lvl4pPr algn="r" rtl="0" eaLnBrk="1" fontAlgn="base" hangingPunct="1">
        <a:spcBef>
          <a:spcPct val="0"/>
        </a:spcBef>
        <a:spcAft>
          <a:spcPct val="0"/>
        </a:spcAft>
        <a:defRPr sz="2000">
          <a:solidFill>
            <a:schemeClr val="tx2"/>
          </a:solidFill>
          <a:latin typeface="Times New Roman" pitchFamily="18" charset="0"/>
        </a:defRPr>
      </a:lvl4pPr>
      <a:lvl5pPr algn="r" rtl="0" eaLnBrk="1" fontAlgn="base" hangingPunct="1">
        <a:spcBef>
          <a:spcPct val="0"/>
        </a:spcBef>
        <a:spcAft>
          <a:spcPct val="0"/>
        </a:spcAft>
        <a:defRPr sz="2000">
          <a:solidFill>
            <a:schemeClr val="tx2"/>
          </a:solidFill>
          <a:latin typeface="Times New Roman" pitchFamily="18" charset="0"/>
        </a:defRPr>
      </a:lvl5pPr>
      <a:lvl6pPr marL="457200" algn="r" rtl="0" eaLnBrk="1" fontAlgn="base" hangingPunct="1">
        <a:spcBef>
          <a:spcPct val="0"/>
        </a:spcBef>
        <a:spcAft>
          <a:spcPct val="0"/>
        </a:spcAft>
        <a:defRPr sz="2000">
          <a:solidFill>
            <a:schemeClr val="tx2"/>
          </a:solidFill>
          <a:latin typeface="Times New Roman" pitchFamily="18" charset="0"/>
        </a:defRPr>
      </a:lvl6pPr>
      <a:lvl7pPr marL="914400" algn="r" rtl="0" eaLnBrk="1" fontAlgn="base" hangingPunct="1">
        <a:spcBef>
          <a:spcPct val="0"/>
        </a:spcBef>
        <a:spcAft>
          <a:spcPct val="0"/>
        </a:spcAft>
        <a:defRPr sz="2000">
          <a:solidFill>
            <a:schemeClr val="tx2"/>
          </a:solidFill>
          <a:latin typeface="Times New Roman" pitchFamily="18" charset="0"/>
        </a:defRPr>
      </a:lvl7pPr>
      <a:lvl8pPr marL="1371600" algn="r" rtl="0" eaLnBrk="1" fontAlgn="base" hangingPunct="1">
        <a:spcBef>
          <a:spcPct val="0"/>
        </a:spcBef>
        <a:spcAft>
          <a:spcPct val="0"/>
        </a:spcAft>
        <a:defRPr sz="2000">
          <a:solidFill>
            <a:schemeClr val="tx2"/>
          </a:solidFill>
          <a:latin typeface="Times New Roman" pitchFamily="18" charset="0"/>
        </a:defRPr>
      </a:lvl8pPr>
      <a:lvl9pPr marL="1828800" algn="r" rtl="0" eaLnBrk="1" fontAlgn="base" hangingPunct="1">
        <a:spcBef>
          <a:spcPct val="0"/>
        </a:spcBef>
        <a:spcAft>
          <a:spcPct val="0"/>
        </a:spcAft>
        <a:defRPr sz="2000">
          <a:solidFill>
            <a:schemeClr val="tx2"/>
          </a:solidFill>
          <a:latin typeface="Times New Roman" pitchFamily="18" charset="0"/>
        </a:defRPr>
      </a:lvl9pPr>
    </p:titleStyle>
    <p:bodyStyle>
      <a:lvl1pPr marL="0" indent="0" algn="l" rtl="0" eaLnBrk="1" fontAlgn="base" hangingPunct="1">
        <a:spcBef>
          <a:spcPct val="20000"/>
        </a:spcBef>
        <a:spcAft>
          <a:spcPct val="0"/>
        </a:spcAft>
        <a:buNone/>
        <a:defRPr sz="2800">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har char="–"/>
        <a:defRPr sz="24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har char="•"/>
        <a:defRPr>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70-530 Data Visualization</a:t>
            </a:r>
            <a:endParaRPr lang="en-US" dirty="0"/>
          </a:p>
        </p:txBody>
      </p:sp>
      <p:sp>
        <p:nvSpPr>
          <p:cNvPr id="3" name="Subtitle 2"/>
          <p:cNvSpPr>
            <a:spLocks noGrp="1"/>
          </p:cNvSpPr>
          <p:nvPr>
            <p:ph type="subTitle" idx="1"/>
          </p:nvPr>
        </p:nvSpPr>
        <p:spPr/>
        <p:txBody>
          <a:bodyPr/>
          <a:lstStyle/>
          <a:p>
            <a:r>
              <a:rPr lang="en-US" dirty="0" smtClean="0"/>
              <a:t>Week 3 - Encodings</a:t>
            </a:r>
            <a:endParaRPr lang="en-US" dirty="0" smtClean="0">
              <a:solidFill>
                <a:srgbClr val="FF0000"/>
              </a:solidFill>
            </a:endParaRPr>
          </a:p>
          <a:p>
            <a:endParaRPr lang="en-US" dirty="0"/>
          </a:p>
        </p:txBody>
      </p:sp>
    </p:spTree>
    <p:extLst>
      <p:ext uri="{BB962C8B-B14F-4D97-AF65-F5344CB8AC3E}">
        <p14:creationId xmlns:p14="http://schemas.microsoft.com/office/powerpoint/2010/main" val="13881281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Theory</a:t>
            </a:r>
            <a:endParaRPr lang="en-US" dirty="0"/>
          </a:p>
        </p:txBody>
      </p:sp>
      <p:sp>
        <p:nvSpPr>
          <p:cNvPr id="3" name="Content Placeholder 2"/>
          <p:cNvSpPr>
            <a:spLocks noGrp="1"/>
          </p:cNvSpPr>
          <p:nvPr>
            <p:ph idx="1"/>
          </p:nvPr>
        </p:nvSpPr>
        <p:spPr>
          <a:xfrm>
            <a:off x="685800" y="1219200"/>
            <a:ext cx="3962400" cy="4114800"/>
          </a:xfrm>
        </p:spPr>
        <p:txBody>
          <a:bodyPr/>
          <a:lstStyle/>
          <a:p>
            <a:r>
              <a:rPr lang="en-US" dirty="0" smtClean="0"/>
              <a:t>Color space can have different representations</a:t>
            </a:r>
          </a:p>
          <a:p>
            <a:endParaRPr lang="en-US" dirty="0" smtClean="0"/>
          </a:p>
          <a:p>
            <a:r>
              <a:rPr lang="en-US" i="1" dirty="0" err="1" smtClean="0">
                <a:solidFill>
                  <a:srgbClr val="7030A0"/>
                </a:solidFill>
              </a:rPr>
              <a:t>Colorimetry</a:t>
            </a:r>
            <a:r>
              <a:rPr lang="en-US" dirty="0" smtClean="0"/>
              <a:t> - science of quantifying color perception</a:t>
            </a:r>
          </a:p>
          <a:p>
            <a:endParaRPr lang="en-US" dirty="0" smtClean="0"/>
          </a:p>
          <a:p>
            <a:r>
              <a:rPr lang="en-US" dirty="0" smtClean="0"/>
              <a:t>One way: RGB-space</a:t>
            </a:r>
          </a:p>
          <a:p>
            <a:r>
              <a:rPr lang="en-US" dirty="0" smtClean="0"/>
              <a:t>C = </a:t>
            </a:r>
            <a:r>
              <a:rPr lang="en-US" dirty="0" err="1" smtClean="0"/>
              <a:t>rG</a:t>
            </a:r>
            <a:r>
              <a:rPr lang="en-US" dirty="0" smtClean="0"/>
              <a:t> + </a:t>
            </a:r>
            <a:r>
              <a:rPr lang="en-US" dirty="0" err="1" smtClean="0"/>
              <a:t>gG</a:t>
            </a:r>
            <a:r>
              <a:rPr lang="en-US" dirty="0" smtClean="0"/>
              <a:t> + </a:t>
            </a:r>
            <a:r>
              <a:rPr lang="en-US" dirty="0" err="1" smtClean="0"/>
              <a:t>bB</a:t>
            </a:r>
            <a:endParaRPr lang="en-US" dirty="0" smtClean="0"/>
          </a:p>
          <a:p>
            <a:endParaRPr lang="en-US" dirty="0" smtClean="0"/>
          </a:p>
          <a:p>
            <a:endParaRPr lang="en-US" dirty="0"/>
          </a:p>
        </p:txBody>
      </p:sp>
      <p:pic>
        <p:nvPicPr>
          <p:cNvPr id="4" name="Picture 4" descr="https://upload.wikimedia.org/wikipedia/commons/thumb/a/af/RGB_color_solid_cube.png/1280px-RGB_color_solid_cube.png"/>
          <p:cNvPicPr>
            <a:picLocks noChangeAspect="1" noChangeArrowheads="1"/>
          </p:cNvPicPr>
          <p:nvPr/>
        </p:nvPicPr>
        <p:blipFill>
          <a:blip r:embed="rId2" cstate="print"/>
          <a:srcRect/>
          <a:stretch>
            <a:fillRect/>
          </a:stretch>
        </p:blipFill>
        <p:spPr bwMode="auto">
          <a:xfrm>
            <a:off x="3886200" y="762000"/>
            <a:ext cx="5724525" cy="4294627"/>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Theory</a:t>
            </a:r>
            <a:endParaRPr lang="en-US" dirty="0"/>
          </a:p>
        </p:txBody>
      </p:sp>
      <p:sp>
        <p:nvSpPr>
          <p:cNvPr id="3" name="Content Placeholder 2"/>
          <p:cNvSpPr>
            <a:spLocks noGrp="1"/>
          </p:cNvSpPr>
          <p:nvPr>
            <p:ph idx="1"/>
          </p:nvPr>
        </p:nvSpPr>
        <p:spPr/>
        <p:txBody>
          <a:bodyPr/>
          <a:lstStyle/>
          <a:p>
            <a:r>
              <a:rPr lang="en-US" dirty="0" smtClean="0"/>
              <a:t>Example of producing different colors by mixing RGB</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i="1" dirty="0" smtClean="0">
              <a:solidFill>
                <a:srgbClr val="7030A0"/>
              </a:solidFill>
            </a:endParaRPr>
          </a:p>
          <a:p>
            <a:r>
              <a:rPr lang="en-US" i="1" dirty="0" smtClean="0">
                <a:solidFill>
                  <a:srgbClr val="7030A0"/>
                </a:solidFill>
              </a:rPr>
              <a:t>Gamut</a:t>
            </a:r>
            <a:r>
              <a:rPr lang="en-US" dirty="0" smtClean="0"/>
              <a:t> - set of all colors that can be produced by a device or sensed by a receptor system</a:t>
            </a:r>
          </a:p>
        </p:txBody>
      </p:sp>
      <p:pic>
        <p:nvPicPr>
          <p:cNvPr id="77826" name="Picture 2"/>
          <p:cNvPicPr>
            <a:picLocks noChangeAspect="1" noChangeArrowheads="1"/>
          </p:cNvPicPr>
          <p:nvPr/>
        </p:nvPicPr>
        <p:blipFill>
          <a:blip r:embed="rId3" cstate="print"/>
          <a:srcRect/>
          <a:stretch>
            <a:fillRect/>
          </a:stretch>
        </p:blipFill>
        <p:spPr bwMode="auto">
          <a:xfrm>
            <a:off x="1514475" y="2085975"/>
            <a:ext cx="6115050" cy="268605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Theory</a:t>
            </a:r>
            <a:endParaRPr lang="en-US" dirty="0"/>
          </a:p>
        </p:txBody>
      </p:sp>
      <p:sp>
        <p:nvSpPr>
          <p:cNvPr id="3" name="Content Placeholder 2"/>
          <p:cNvSpPr>
            <a:spLocks noGrp="1"/>
          </p:cNvSpPr>
          <p:nvPr>
            <p:ph idx="1"/>
          </p:nvPr>
        </p:nvSpPr>
        <p:spPr/>
        <p:txBody>
          <a:bodyPr/>
          <a:lstStyle/>
          <a:p>
            <a:r>
              <a:rPr lang="en-US" dirty="0" smtClean="0"/>
              <a:t>Primary colors can differ:</a:t>
            </a:r>
          </a:p>
          <a:p>
            <a:pPr lvl="1"/>
            <a:r>
              <a:rPr lang="en-US" dirty="0" smtClean="0"/>
              <a:t>Monitors: RBG (red, green, blue)</a:t>
            </a:r>
          </a:p>
          <a:p>
            <a:pPr lvl="1"/>
            <a:r>
              <a:rPr lang="en-US" dirty="0" smtClean="0"/>
              <a:t>Printers: CMY (cyan, magenta, yellow)</a:t>
            </a:r>
          </a:p>
          <a:p>
            <a:pPr marL="0" lvl="1" indent="4763">
              <a:buNone/>
            </a:pPr>
            <a:endParaRPr lang="en-US" dirty="0" smtClean="0"/>
          </a:p>
          <a:p>
            <a:pPr marL="0" lvl="1" indent="4763">
              <a:buNone/>
            </a:pPr>
            <a:r>
              <a:rPr lang="en-US" dirty="0" smtClean="0"/>
              <a:t>Only colors within gamut are reproducible</a:t>
            </a:r>
          </a:p>
          <a:p>
            <a:pPr marL="0" lvl="1" indent="4763">
              <a:buNone/>
            </a:pPr>
            <a:endParaRPr lang="en-US" dirty="0" smtClean="0"/>
          </a:p>
          <a:p>
            <a:pPr marL="0" lvl="1" indent="4763">
              <a:buNone/>
            </a:pPr>
            <a:r>
              <a:rPr lang="en-US" dirty="0" smtClean="0"/>
              <a:t>Example: yellow, blue, purple would have a smaller gamut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Theory</a:t>
            </a:r>
            <a:endParaRPr lang="en-US" dirty="0"/>
          </a:p>
        </p:txBody>
      </p:sp>
      <p:sp>
        <p:nvSpPr>
          <p:cNvPr id="3" name="Content Placeholder 2"/>
          <p:cNvSpPr>
            <a:spLocks noGrp="1"/>
          </p:cNvSpPr>
          <p:nvPr>
            <p:ph idx="1"/>
          </p:nvPr>
        </p:nvSpPr>
        <p:spPr/>
        <p:txBody>
          <a:bodyPr/>
          <a:lstStyle/>
          <a:p>
            <a:r>
              <a:rPr lang="en-US" b="1" dirty="0" smtClean="0"/>
              <a:t>CIE System of Color Standards</a:t>
            </a:r>
          </a:p>
          <a:p>
            <a:pPr marL="293688" lvl="1"/>
            <a:r>
              <a:rPr lang="en-US" dirty="0" smtClean="0"/>
              <a:t>defined quantitative links between physical pure colors (i.e. wavelengths) in the electromagnetic visible spectrum, and physiological perceived colors in human color vision</a:t>
            </a:r>
          </a:p>
          <a:p>
            <a:pPr marL="293688" lvl="1"/>
            <a:r>
              <a:rPr lang="en-US" dirty="0" smtClean="0"/>
              <a:t>allow one to translate different physical responses to visible radiation in color inks, illuminated displays, and recording devices such as digital cameras into a universal human color vision response</a:t>
            </a:r>
          </a:p>
          <a:p>
            <a:pPr marL="293688" lvl="1"/>
            <a:r>
              <a:rPr lang="en-US" dirty="0" smtClean="0"/>
              <a:t>Based on a </a:t>
            </a:r>
            <a:r>
              <a:rPr lang="en-US" i="1" dirty="0" smtClean="0">
                <a:solidFill>
                  <a:srgbClr val="7030A0"/>
                </a:solidFill>
              </a:rPr>
              <a:t>standard observer </a:t>
            </a:r>
            <a:r>
              <a:rPr lang="en-US" dirty="0" smtClean="0"/>
              <a:t>- hypothetical person whose color sensitivity functions are held to be typical of all humans</a:t>
            </a:r>
          </a:p>
          <a:p>
            <a:pPr marL="293688" lvl="1"/>
            <a:endParaRPr lang="en-US" dirty="0" smtClean="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Theory</a:t>
            </a:r>
            <a:endParaRPr lang="en-US" dirty="0"/>
          </a:p>
        </p:txBody>
      </p:sp>
      <p:sp>
        <p:nvSpPr>
          <p:cNvPr id="3" name="Content Placeholder 2"/>
          <p:cNvSpPr>
            <a:spLocks noGrp="1"/>
          </p:cNvSpPr>
          <p:nvPr>
            <p:ph idx="1"/>
          </p:nvPr>
        </p:nvSpPr>
        <p:spPr>
          <a:xfrm>
            <a:off x="685800" y="5867400"/>
            <a:ext cx="7772400" cy="990600"/>
          </a:xfrm>
        </p:spPr>
        <p:txBody>
          <a:bodyPr/>
          <a:lstStyle/>
          <a:p>
            <a:r>
              <a:rPr lang="en-US" sz="1800" kern="1200" dirty="0" smtClean="0"/>
              <a:t>The </a:t>
            </a:r>
            <a:r>
              <a:rPr lang="en-US" sz="1800" i="1" kern="1200" dirty="0" smtClean="0"/>
              <a:t>X, Y, and Z axes represent the CIE standard virtual primaries. </a:t>
            </a:r>
            <a:endParaRPr lang="en-US" sz="1800" dirty="0"/>
          </a:p>
        </p:txBody>
      </p:sp>
      <p:pic>
        <p:nvPicPr>
          <p:cNvPr id="78850" name="Picture 2"/>
          <p:cNvPicPr>
            <a:picLocks noChangeAspect="1" noChangeArrowheads="1"/>
          </p:cNvPicPr>
          <p:nvPr/>
        </p:nvPicPr>
        <p:blipFill>
          <a:blip r:embed="rId3" cstate="print"/>
          <a:srcRect/>
          <a:stretch>
            <a:fillRect/>
          </a:stretch>
        </p:blipFill>
        <p:spPr bwMode="auto">
          <a:xfrm>
            <a:off x="2286000" y="1371600"/>
            <a:ext cx="4648200" cy="4221429"/>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Theory</a:t>
            </a:r>
            <a:endParaRPr lang="en-US" dirty="0"/>
          </a:p>
        </p:txBody>
      </p:sp>
      <p:sp>
        <p:nvSpPr>
          <p:cNvPr id="3" name="Content Placeholder 2"/>
          <p:cNvSpPr>
            <a:spLocks noGrp="1"/>
          </p:cNvSpPr>
          <p:nvPr>
            <p:ph idx="1"/>
          </p:nvPr>
        </p:nvSpPr>
        <p:spPr/>
        <p:txBody>
          <a:bodyPr/>
          <a:lstStyle/>
          <a:p>
            <a:r>
              <a:rPr lang="en-US" dirty="0" smtClean="0"/>
              <a:t>XYZ coordinates </a:t>
            </a:r>
          </a:p>
          <a:p>
            <a:r>
              <a:rPr lang="en-US" dirty="0" smtClean="0"/>
              <a:t>can be transformed to </a:t>
            </a:r>
            <a:r>
              <a:rPr lang="en-US" i="1" dirty="0" smtClean="0">
                <a:solidFill>
                  <a:srgbClr val="7030A0"/>
                </a:solidFill>
              </a:rPr>
              <a:t>chromaticity coordinates </a:t>
            </a:r>
            <a:r>
              <a:rPr lang="en-US" dirty="0" smtClean="0"/>
              <a:t>(xyz)</a:t>
            </a:r>
          </a:p>
          <a:p>
            <a:endParaRPr lang="en-US" dirty="0" smtClean="0"/>
          </a:p>
          <a:p>
            <a:endParaRPr lang="en-US" dirty="0" smtClean="0"/>
          </a:p>
          <a:p>
            <a:endParaRPr lang="en-US" dirty="0" smtClean="0"/>
          </a:p>
          <a:p>
            <a:endParaRPr lang="en-US" dirty="0" smtClean="0"/>
          </a:p>
          <a:p>
            <a:endParaRPr lang="en-US" dirty="0" smtClean="0"/>
          </a:p>
          <a:p>
            <a:endParaRPr lang="en-US" dirty="0" smtClean="0"/>
          </a:p>
          <a:p>
            <a:pPr lvl="1"/>
            <a:r>
              <a:rPr lang="en-US" dirty="0" smtClean="0"/>
              <a:t>Defines hue and vividness of color</a:t>
            </a:r>
          </a:p>
          <a:p>
            <a:pPr lvl="1"/>
            <a:r>
              <a:rPr lang="en-US" dirty="0" smtClean="0"/>
              <a:t>Ignores amount of light (lightness or luminance)</a:t>
            </a:r>
            <a:endParaRPr lang="en-US" dirty="0"/>
          </a:p>
        </p:txBody>
      </p:sp>
      <p:pic>
        <p:nvPicPr>
          <p:cNvPr id="79875" name="Picture 3"/>
          <p:cNvPicPr>
            <a:picLocks noChangeAspect="1" noChangeArrowheads="1"/>
          </p:cNvPicPr>
          <p:nvPr/>
        </p:nvPicPr>
        <p:blipFill>
          <a:blip r:embed="rId2" cstate="print"/>
          <a:srcRect/>
          <a:stretch>
            <a:fillRect/>
          </a:stretch>
        </p:blipFill>
        <p:spPr bwMode="auto">
          <a:xfrm>
            <a:off x="3100388" y="2590800"/>
            <a:ext cx="2943225" cy="16764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Theory</a:t>
            </a:r>
            <a:endParaRPr lang="en-US" dirty="0"/>
          </a:p>
        </p:txBody>
      </p:sp>
      <p:pic>
        <p:nvPicPr>
          <p:cNvPr id="80898" name="Picture 2"/>
          <p:cNvPicPr>
            <a:picLocks noChangeAspect="1" noChangeArrowheads="1"/>
          </p:cNvPicPr>
          <p:nvPr/>
        </p:nvPicPr>
        <p:blipFill>
          <a:blip r:embed="rId3" cstate="print"/>
          <a:srcRect/>
          <a:stretch>
            <a:fillRect/>
          </a:stretch>
        </p:blipFill>
        <p:spPr bwMode="auto">
          <a:xfrm>
            <a:off x="1828800" y="1219200"/>
            <a:ext cx="5700713" cy="5285768"/>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marL="342900" indent="-342900"/>
            <a:r>
              <a:rPr lang="en-US" dirty="0" smtClean="0"/>
              <a:t>Design Rules for Using Color</a:t>
            </a:r>
            <a:endParaRPr lang="en-US" dirty="0"/>
          </a:p>
        </p:txBody>
      </p:sp>
    </p:spTree>
    <p:extLst>
      <p:ext uri="{BB962C8B-B14F-4D97-AF65-F5344CB8AC3E}">
        <p14:creationId xmlns:p14="http://schemas.microsoft.com/office/powerpoint/2010/main" val="29518788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a:t>
            </a:r>
            <a:endParaRPr lang="en-US" dirty="0"/>
          </a:p>
        </p:txBody>
      </p:sp>
      <p:sp>
        <p:nvSpPr>
          <p:cNvPr id="3" name="Content Placeholder 2"/>
          <p:cNvSpPr>
            <a:spLocks noGrp="1"/>
          </p:cNvSpPr>
          <p:nvPr>
            <p:ph idx="1"/>
          </p:nvPr>
        </p:nvSpPr>
        <p:spPr/>
        <p:txBody>
          <a:bodyPr/>
          <a:lstStyle/>
          <a:p>
            <a:r>
              <a:rPr lang="en-US" dirty="0" smtClean="0"/>
              <a:t>Some consequences of color theory:</a:t>
            </a:r>
          </a:p>
          <a:p>
            <a:pPr marL="457200" indent="-457200">
              <a:buFont typeface="Arial" pitchFamily="34" charset="0"/>
              <a:buChar char="•"/>
            </a:pPr>
            <a:r>
              <a:rPr lang="en-US" dirty="0" smtClean="0"/>
              <a:t>To show detail in a visualization, always have considerable luminance contrast between foreground and background information. </a:t>
            </a:r>
            <a:endParaRPr lang="en-US" dirty="0"/>
          </a:p>
        </p:txBody>
      </p:sp>
      <p:pic>
        <p:nvPicPr>
          <p:cNvPr id="75777" name="Picture 1"/>
          <p:cNvPicPr>
            <a:picLocks noChangeAspect="1" noChangeArrowheads="1"/>
          </p:cNvPicPr>
          <p:nvPr/>
        </p:nvPicPr>
        <p:blipFill>
          <a:blip r:embed="rId2" cstate="print"/>
          <a:srcRect/>
          <a:stretch>
            <a:fillRect/>
          </a:stretch>
        </p:blipFill>
        <p:spPr bwMode="auto">
          <a:xfrm>
            <a:off x="533400" y="3581400"/>
            <a:ext cx="3964730" cy="2387600"/>
          </a:xfrm>
          <a:prstGeom prst="rect">
            <a:avLst/>
          </a:prstGeom>
          <a:noFill/>
          <a:ln w="9525">
            <a:noFill/>
            <a:miter lim="800000"/>
            <a:headEnd/>
            <a:tailEnd/>
          </a:ln>
          <a:effectLst/>
        </p:spPr>
      </p:pic>
      <p:pic>
        <p:nvPicPr>
          <p:cNvPr id="75778" name="Picture 2"/>
          <p:cNvPicPr>
            <a:picLocks noChangeAspect="1" noChangeArrowheads="1"/>
          </p:cNvPicPr>
          <p:nvPr/>
        </p:nvPicPr>
        <p:blipFill>
          <a:blip r:embed="rId3" cstate="print"/>
          <a:srcRect/>
          <a:stretch>
            <a:fillRect/>
          </a:stretch>
        </p:blipFill>
        <p:spPr bwMode="auto">
          <a:xfrm>
            <a:off x="4724400" y="3581400"/>
            <a:ext cx="3911600" cy="2355605"/>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a:t>
            </a:r>
            <a:endParaRPr lang="en-US" dirty="0"/>
          </a:p>
        </p:txBody>
      </p:sp>
      <p:sp>
        <p:nvSpPr>
          <p:cNvPr id="3" name="Content Placeholder 2"/>
          <p:cNvSpPr>
            <a:spLocks noGrp="1"/>
          </p:cNvSpPr>
          <p:nvPr>
            <p:ph idx="1"/>
          </p:nvPr>
        </p:nvSpPr>
        <p:spPr>
          <a:xfrm>
            <a:off x="685800" y="1219200"/>
            <a:ext cx="6324600" cy="4114800"/>
          </a:xfrm>
        </p:spPr>
        <p:txBody>
          <a:bodyPr/>
          <a:lstStyle/>
          <a:p>
            <a:r>
              <a:rPr lang="en-US" b="1" dirty="0" smtClean="0"/>
              <a:t>Hue</a:t>
            </a:r>
            <a:r>
              <a:rPr lang="en-US" dirty="0" smtClean="0"/>
              <a:t> is not naturally ordered</a:t>
            </a:r>
          </a:p>
          <a:p>
            <a:pPr lvl="1"/>
            <a:r>
              <a:rPr lang="en-US" dirty="0" smtClean="0"/>
              <a:t>avoid using for ranking or ordering of data</a:t>
            </a:r>
          </a:p>
          <a:p>
            <a:pPr lvl="1"/>
            <a:r>
              <a:rPr lang="en-US" dirty="0" smtClean="0"/>
              <a:t>can use brightness or saturation instead</a:t>
            </a:r>
          </a:p>
          <a:p>
            <a:endParaRPr lang="en-US" dirty="0" smtClean="0"/>
          </a:p>
          <a:p>
            <a:r>
              <a:rPr lang="en-US" dirty="0" smtClean="0"/>
              <a:t>Hue is good for categorical data</a:t>
            </a:r>
          </a:p>
          <a:p>
            <a:pPr lvl="1"/>
            <a:r>
              <a:rPr lang="en-US" dirty="0" smtClean="0"/>
              <a:t>but only for small number of categories</a:t>
            </a:r>
          </a:p>
          <a:p>
            <a:pPr lvl="1"/>
            <a:r>
              <a:rPr lang="en-US" dirty="0" smtClean="0"/>
              <a:t>6-12 categories is OK, but up to 20 is possible</a:t>
            </a:r>
          </a:p>
          <a:p>
            <a:endParaRPr lang="en-US" dirty="0" smtClean="0"/>
          </a:p>
        </p:txBody>
      </p:sp>
      <p:pic>
        <p:nvPicPr>
          <p:cNvPr id="19459" name="Picture 3"/>
          <p:cNvPicPr>
            <a:picLocks noChangeAspect="1" noChangeArrowheads="1"/>
          </p:cNvPicPr>
          <p:nvPr/>
        </p:nvPicPr>
        <p:blipFill>
          <a:blip r:embed="rId3" cstate="print"/>
          <a:srcRect/>
          <a:stretch>
            <a:fillRect/>
          </a:stretch>
        </p:blipFill>
        <p:spPr bwMode="auto">
          <a:xfrm>
            <a:off x="6934200" y="1524000"/>
            <a:ext cx="1419225" cy="3311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Objectives</a:t>
            </a:r>
            <a:endParaRPr lang="en-US" dirty="0"/>
          </a:p>
        </p:txBody>
      </p:sp>
      <p:sp>
        <p:nvSpPr>
          <p:cNvPr id="4" name="Content Placeholder 3"/>
          <p:cNvSpPr>
            <a:spLocks noGrp="1"/>
          </p:cNvSpPr>
          <p:nvPr>
            <p:ph idx="1"/>
          </p:nvPr>
        </p:nvSpPr>
        <p:spPr/>
        <p:txBody>
          <a:bodyPr/>
          <a:lstStyle/>
          <a:p>
            <a:pPr marL="342900" indent="-342900">
              <a:buFont typeface="Arial" panose="020B0604020202020204" pitchFamily="34" charset="0"/>
              <a:buChar char="•"/>
            </a:pPr>
            <a:r>
              <a:rPr lang="en-US" dirty="0" smtClean="0"/>
              <a:t>How to applying encodings well</a:t>
            </a:r>
          </a:p>
          <a:p>
            <a:pPr marL="342900" indent="-342900">
              <a:buFont typeface="Arial" panose="020B0604020202020204" pitchFamily="34" charset="0"/>
              <a:buChar char="•"/>
            </a:pPr>
            <a:r>
              <a:rPr lang="en-US" dirty="0" smtClean="0"/>
              <a:t>Using </a:t>
            </a:r>
            <a:r>
              <a:rPr lang="en-US" dirty="0" smtClean="0"/>
              <a:t>color theory to guide encoding considerations</a:t>
            </a:r>
          </a:p>
          <a:p>
            <a:pPr marL="342900" indent="-342900">
              <a:buFont typeface="Arial" panose="020B0604020202020204" pitchFamily="34" charset="0"/>
              <a:buChar char="•"/>
            </a:pPr>
            <a:r>
              <a:rPr lang="en-US" dirty="0" smtClean="0"/>
              <a:t>Theory of design - Gestalt Rules</a:t>
            </a:r>
          </a:p>
        </p:txBody>
      </p:sp>
    </p:spTree>
    <p:extLst>
      <p:ext uri="{BB962C8B-B14F-4D97-AF65-F5344CB8AC3E}">
        <p14:creationId xmlns:p14="http://schemas.microsoft.com/office/powerpoint/2010/main" val="41938270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a:t>
            </a:r>
            <a:endParaRPr lang="en-US" dirty="0"/>
          </a:p>
        </p:txBody>
      </p:sp>
      <p:sp>
        <p:nvSpPr>
          <p:cNvPr id="3" name="Content Placeholder 2"/>
          <p:cNvSpPr>
            <a:spLocks noGrp="1"/>
          </p:cNvSpPr>
          <p:nvPr>
            <p:ph idx="1"/>
          </p:nvPr>
        </p:nvSpPr>
        <p:spPr/>
        <p:txBody>
          <a:bodyPr/>
          <a:lstStyle/>
          <a:p>
            <a:r>
              <a:rPr lang="en-US" dirty="0" smtClean="0"/>
              <a:t>When a perceptually meaningful ordering is needed, use a </a:t>
            </a:r>
            <a:r>
              <a:rPr lang="en-US" dirty="0" smtClean="0">
                <a:solidFill>
                  <a:srgbClr val="7030A0"/>
                </a:solidFill>
              </a:rPr>
              <a:t>sequence that varies monotonically on at least one of the opponent color channels</a:t>
            </a:r>
            <a:r>
              <a:rPr lang="en-US" dirty="0" smtClean="0"/>
              <a:t>.</a:t>
            </a:r>
          </a:p>
          <a:p>
            <a:endParaRPr lang="en-US" dirty="0" smtClean="0"/>
          </a:p>
          <a:p>
            <a:r>
              <a:rPr lang="en-US" dirty="0" smtClean="0"/>
              <a:t>Examples:</a:t>
            </a:r>
          </a:p>
          <a:p>
            <a:pPr lvl="1"/>
            <a:r>
              <a:rPr lang="en-US" dirty="0" smtClean="0"/>
              <a:t>red to green</a:t>
            </a:r>
          </a:p>
          <a:p>
            <a:pPr lvl="1"/>
            <a:r>
              <a:rPr lang="en-US" dirty="0" smtClean="0"/>
              <a:t>yellow to blue</a:t>
            </a:r>
          </a:p>
          <a:p>
            <a:pPr lvl="1"/>
            <a:r>
              <a:rPr lang="en-US" dirty="0" smtClean="0"/>
              <a:t>low saturation to high saturation</a:t>
            </a:r>
          </a:p>
          <a:p>
            <a:pPr lvl="1"/>
            <a:endParaRPr lang="en-US" dirty="0" smtClean="0"/>
          </a:p>
          <a:p>
            <a:pPr lvl="1"/>
            <a:r>
              <a:rPr lang="en-US" dirty="0" smtClean="0"/>
              <a:t>dark to light / light to dark</a:t>
            </a:r>
          </a:p>
          <a:p>
            <a:endParaRPr lang="en-US" dirty="0" smtClean="0"/>
          </a:p>
          <a:p>
            <a:r>
              <a:rPr lang="en-US" dirty="0" smtClean="0"/>
              <a:t>Variation on more than one channel is often better, such as pale yellow to dark blue.</a:t>
            </a:r>
            <a:endParaRPr lang="en-US" dirty="0"/>
          </a:p>
        </p:txBody>
      </p:sp>
      <p:pic>
        <p:nvPicPr>
          <p:cNvPr id="81922" name="Picture 2"/>
          <p:cNvPicPr>
            <a:picLocks noChangeAspect="1" noChangeArrowheads="1"/>
          </p:cNvPicPr>
          <p:nvPr/>
        </p:nvPicPr>
        <p:blipFill>
          <a:blip r:embed="rId2" cstate="print"/>
          <a:srcRect/>
          <a:stretch>
            <a:fillRect/>
          </a:stretch>
        </p:blipFill>
        <p:spPr bwMode="auto">
          <a:xfrm>
            <a:off x="3352800" y="3048000"/>
            <a:ext cx="4933950" cy="371475"/>
          </a:xfrm>
          <a:prstGeom prst="rect">
            <a:avLst/>
          </a:prstGeom>
          <a:noFill/>
          <a:ln w="9525">
            <a:noFill/>
            <a:miter lim="800000"/>
            <a:headEnd/>
            <a:tailEnd/>
          </a:ln>
        </p:spPr>
      </p:pic>
      <p:pic>
        <p:nvPicPr>
          <p:cNvPr id="81924" name="Picture 4"/>
          <p:cNvPicPr>
            <a:picLocks noChangeAspect="1" noChangeArrowheads="1"/>
          </p:cNvPicPr>
          <p:nvPr/>
        </p:nvPicPr>
        <p:blipFill>
          <a:blip r:embed="rId3" cstate="print"/>
          <a:srcRect/>
          <a:stretch>
            <a:fillRect/>
          </a:stretch>
        </p:blipFill>
        <p:spPr bwMode="auto">
          <a:xfrm>
            <a:off x="3429000" y="3505200"/>
            <a:ext cx="4933950" cy="314325"/>
          </a:xfrm>
          <a:prstGeom prst="rect">
            <a:avLst/>
          </a:prstGeom>
          <a:noFill/>
          <a:ln w="9525">
            <a:noFill/>
            <a:miter lim="800000"/>
            <a:headEnd/>
            <a:tailEnd/>
          </a:ln>
        </p:spPr>
      </p:pic>
      <p:pic>
        <p:nvPicPr>
          <p:cNvPr id="81925" name="Picture 5"/>
          <p:cNvPicPr>
            <a:picLocks noChangeAspect="1" noChangeArrowheads="1"/>
          </p:cNvPicPr>
          <p:nvPr/>
        </p:nvPicPr>
        <p:blipFill>
          <a:blip r:embed="rId4" cstate="print"/>
          <a:srcRect/>
          <a:stretch>
            <a:fillRect/>
          </a:stretch>
        </p:blipFill>
        <p:spPr bwMode="auto">
          <a:xfrm>
            <a:off x="1524000" y="4953000"/>
            <a:ext cx="4924425" cy="342900"/>
          </a:xfrm>
          <a:prstGeom prst="rect">
            <a:avLst/>
          </a:prstGeom>
          <a:noFill/>
          <a:ln w="9525">
            <a:noFill/>
            <a:miter lim="800000"/>
            <a:headEnd/>
            <a:tailEnd/>
          </a:ln>
        </p:spPr>
      </p:pic>
      <p:pic>
        <p:nvPicPr>
          <p:cNvPr id="81926" name="Picture 6"/>
          <p:cNvPicPr>
            <a:picLocks noChangeAspect="1" noChangeArrowheads="1"/>
          </p:cNvPicPr>
          <p:nvPr/>
        </p:nvPicPr>
        <p:blipFill>
          <a:blip r:embed="rId5" cstate="print"/>
          <a:srcRect/>
          <a:stretch>
            <a:fillRect/>
          </a:stretch>
        </p:blipFill>
        <p:spPr bwMode="auto">
          <a:xfrm>
            <a:off x="1524000" y="4191000"/>
            <a:ext cx="4933950" cy="361950"/>
          </a:xfrm>
          <a:prstGeom prst="rect">
            <a:avLst/>
          </a:prstGeom>
          <a:noFill/>
          <a:ln w="9525">
            <a:noFill/>
            <a:miter lim="800000"/>
            <a:headEnd/>
            <a:tailEnd/>
          </a:ln>
        </p:spPr>
      </p:pic>
      <p:pic>
        <p:nvPicPr>
          <p:cNvPr id="81927" name="Picture 7"/>
          <p:cNvPicPr>
            <a:picLocks noChangeAspect="1" noChangeArrowheads="1"/>
          </p:cNvPicPr>
          <p:nvPr/>
        </p:nvPicPr>
        <p:blipFill>
          <a:blip r:embed="rId6" cstate="print"/>
          <a:srcRect/>
          <a:stretch>
            <a:fillRect/>
          </a:stretch>
        </p:blipFill>
        <p:spPr bwMode="auto">
          <a:xfrm>
            <a:off x="762000" y="6096000"/>
            <a:ext cx="4933950" cy="3810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a:t>
            </a:r>
            <a:endParaRPr lang="en-US" dirty="0"/>
          </a:p>
        </p:txBody>
      </p:sp>
      <p:sp>
        <p:nvSpPr>
          <p:cNvPr id="3" name="Content Placeholder 2"/>
          <p:cNvSpPr>
            <a:spLocks noGrp="1"/>
          </p:cNvSpPr>
          <p:nvPr>
            <p:ph idx="1"/>
          </p:nvPr>
        </p:nvSpPr>
        <p:spPr/>
        <p:txBody>
          <a:bodyPr/>
          <a:lstStyle/>
          <a:p>
            <a:r>
              <a:rPr lang="en-US" dirty="0" smtClean="0"/>
              <a:t>If it is important to show variations above and below zero, use a neutral value to represent zero and use increases in saturation toward opposite colors to show positive and negative values.</a:t>
            </a:r>
            <a:endParaRPr lang="en-US" dirty="0"/>
          </a:p>
        </p:txBody>
      </p:sp>
      <p:pic>
        <p:nvPicPr>
          <p:cNvPr id="82946" name="Picture 2"/>
          <p:cNvPicPr>
            <a:picLocks noChangeAspect="1" noChangeArrowheads="1"/>
          </p:cNvPicPr>
          <p:nvPr/>
        </p:nvPicPr>
        <p:blipFill>
          <a:blip r:embed="rId2" cstate="print"/>
          <a:srcRect/>
          <a:stretch>
            <a:fillRect/>
          </a:stretch>
        </p:blipFill>
        <p:spPr bwMode="auto">
          <a:xfrm>
            <a:off x="990600" y="3124200"/>
            <a:ext cx="7085648" cy="81915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0000">
              <a:schemeClr val="bg1">
                <a:lumMod val="50000"/>
              </a:schemeClr>
            </a:gs>
            <a:gs pos="100000">
              <a:schemeClr val="tx1"/>
            </a:gs>
          </a:gsLst>
          <a:lin ang="54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a:t>
            </a:r>
            <a:endParaRPr lang="en-US" dirty="0"/>
          </a:p>
        </p:txBody>
      </p:sp>
      <p:sp>
        <p:nvSpPr>
          <p:cNvPr id="3" name="Content Placeholder 2"/>
          <p:cNvSpPr>
            <a:spLocks noGrp="1"/>
          </p:cNvSpPr>
          <p:nvPr>
            <p:ph idx="1"/>
          </p:nvPr>
        </p:nvSpPr>
        <p:spPr>
          <a:xfrm>
            <a:off x="685800" y="1219200"/>
            <a:ext cx="7772400" cy="4876800"/>
          </a:xfrm>
        </p:spPr>
        <p:txBody>
          <a:bodyPr/>
          <a:lstStyle/>
          <a:p>
            <a:r>
              <a:rPr lang="en-US" dirty="0" smtClean="0"/>
              <a:t>Leverage common color association:</a:t>
            </a:r>
          </a:p>
          <a:p>
            <a:pPr lvl="1"/>
            <a:r>
              <a:rPr lang="en-US" dirty="0" smtClean="0">
                <a:solidFill>
                  <a:srgbClr val="9954CC"/>
                </a:solidFill>
              </a:rPr>
              <a:t>Purple - royalty / magic</a:t>
            </a:r>
          </a:p>
          <a:p>
            <a:pPr lvl="1"/>
            <a:r>
              <a:rPr lang="en-US" dirty="0" smtClean="0">
                <a:solidFill>
                  <a:srgbClr val="84582C"/>
                </a:solidFill>
              </a:rPr>
              <a:t>Brown - dirt / leather / stone / “earthiness”</a:t>
            </a:r>
          </a:p>
          <a:p>
            <a:pPr lvl="1"/>
            <a:r>
              <a:rPr lang="en-US" dirty="0" smtClean="0">
                <a:solidFill>
                  <a:schemeClr val="accent5">
                    <a:lumMod val="75000"/>
                  </a:schemeClr>
                </a:solidFill>
              </a:rPr>
              <a:t>Orange - fire / energy / health / vigor</a:t>
            </a:r>
          </a:p>
          <a:p>
            <a:pPr lvl="1"/>
            <a:r>
              <a:rPr lang="en-US" dirty="0" smtClean="0">
                <a:solidFill>
                  <a:schemeClr val="accent4">
                    <a:lumMod val="50000"/>
                  </a:schemeClr>
                </a:solidFill>
              </a:rPr>
              <a:t>Green - nature / earth/ environment / “green light”</a:t>
            </a:r>
          </a:p>
          <a:p>
            <a:pPr lvl="1"/>
            <a:r>
              <a:rPr lang="en-US" dirty="0" smtClean="0">
                <a:solidFill>
                  <a:srgbClr val="0000C0"/>
                </a:solidFill>
              </a:rPr>
              <a:t>Blue - water / coolness/ calm</a:t>
            </a:r>
          </a:p>
          <a:p>
            <a:pPr lvl="1"/>
            <a:r>
              <a:rPr lang="en-US" dirty="0" smtClean="0"/>
              <a:t>Black - mourning / luxury</a:t>
            </a:r>
          </a:p>
          <a:p>
            <a:pPr lvl="1"/>
            <a:r>
              <a:rPr lang="en-US" dirty="0" smtClean="0">
                <a:solidFill>
                  <a:schemeClr val="accent3">
                    <a:lumMod val="60000"/>
                    <a:lumOff val="40000"/>
                  </a:schemeClr>
                </a:solidFill>
              </a:rPr>
              <a:t>Pink - affection / imagination / young girl</a:t>
            </a:r>
          </a:p>
          <a:p>
            <a:pPr lvl="1"/>
            <a:r>
              <a:rPr lang="en-US" dirty="0" smtClean="0">
                <a:solidFill>
                  <a:srgbClr val="FFFF00"/>
                </a:solidFill>
              </a:rPr>
              <a:t>Yellow - happiness / sunshine (too much is bad)</a:t>
            </a:r>
          </a:p>
          <a:p>
            <a:pPr lvl="1"/>
            <a:r>
              <a:rPr lang="en-US" dirty="0" smtClean="0">
                <a:solidFill>
                  <a:schemeClr val="bg1"/>
                </a:solidFill>
              </a:rPr>
              <a:t>White - purity / sympathy</a:t>
            </a:r>
          </a:p>
          <a:p>
            <a:pPr lvl="1"/>
            <a:r>
              <a:rPr lang="en-US" dirty="0" smtClean="0">
                <a:solidFill>
                  <a:srgbClr val="FF0000"/>
                </a:solidFill>
              </a:rPr>
              <a:t>Red - warning / danger / passion</a:t>
            </a:r>
          </a:p>
          <a:p>
            <a:pPr lvl="1"/>
            <a:r>
              <a:rPr lang="en-US" dirty="0" smtClean="0">
                <a:solidFill>
                  <a:schemeClr val="bg2">
                    <a:lumMod val="75000"/>
                  </a:schemeClr>
                </a:solidFill>
              </a:rPr>
              <a:t>Gray - neutrality / conservatism / modesty</a:t>
            </a:r>
          </a:p>
          <a:p>
            <a:pPr lvl="1"/>
            <a:endParaRPr lang="en-US" dirty="0" smtClean="0">
              <a:solidFill>
                <a:schemeClr val="bg1"/>
              </a:solidFill>
            </a:endParaRPr>
          </a:p>
          <a:p>
            <a:pPr lvl="1"/>
            <a:endParaRPr lang="en-US" dirty="0" smtClean="0">
              <a:solidFill>
                <a:srgbClr val="7030A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a:t>
            </a:r>
            <a:endParaRPr lang="en-US" dirty="0"/>
          </a:p>
        </p:txBody>
      </p:sp>
      <p:sp>
        <p:nvSpPr>
          <p:cNvPr id="3" name="Content Placeholder 2"/>
          <p:cNvSpPr>
            <a:spLocks noGrp="1"/>
          </p:cNvSpPr>
          <p:nvPr>
            <p:ph idx="1"/>
          </p:nvPr>
        </p:nvSpPr>
        <p:spPr/>
        <p:txBody>
          <a:bodyPr/>
          <a:lstStyle/>
          <a:p>
            <a:r>
              <a:rPr lang="en-US" dirty="0" smtClean="0"/>
              <a:t>Color choices need to be compatible with learned associations</a:t>
            </a:r>
          </a:p>
          <a:p>
            <a:endParaRPr lang="en-US" dirty="0" smtClean="0"/>
          </a:p>
          <a:p>
            <a:r>
              <a:rPr lang="en-US" dirty="0" smtClean="0"/>
              <a:t>Otherwise - </a:t>
            </a:r>
            <a:r>
              <a:rPr lang="en-US" i="1" dirty="0" smtClean="0">
                <a:solidFill>
                  <a:srgbClr val="7030A0"/>
                </a:solidFill>
              </a:rPr>
              <a:t>cognitive interference</a:t>
            </a:r>
          </a:p>
          <a:p>
            <a:endParaRPr lang="en-US"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a:t>
            </a:r>
            <a:endParaRPr lang="en-US" dirty="0"/>
          </a:p>
        </p:txBody>
      </p:sp>
      <p:sp>
        <p:nvSpPr>
          <p:cNvPr id="3" name="Content Placeholder 2"/>
          <p:cNvSpPr>
            <a:spLocks noGrp="1"/>
          </p:cNvSpPr>
          <p:nvPr>
            <p:ph idx="1"/>
          </p:nvPr>
        </p:nvSpPr>
        <p:spPr/>
        <p:txBody>
          <a:bodyPr/>
          <a:lstStyle/>
          <a:p>
            <a:r>
              <a:rPr lang="en-US" b="1" dirty="0" err="1" smtClean="0"/>
              <a:t>Stroop</a:t>
            </a:r>
            <a:r>
              <a:rPr lang="en-US" b="1" dirty="0" smtClean="0"/>
              <a:t> Test (John Ridley </a:t>
            </a:r>
            <a:r>
              <a:rPr lang="en-US" b="1" dirty="0" err="1" smtClean="0"/>
              <a:t>Stroop</a:t>
            </a:r>
            <a:r>
              <a:rPr lang="en-US" b="1" dirty="0" smtClean="0"/>
              <a:t>, 1935):</a:t>
            </a:r>
          </a:p>
          <a:p>
            <a:endParaRPr lang="en-US" dirty="0" smtClean="0"/>
          </a:p>
          <a:p>
            <a:endParaRPr lang="en-US" dirty="0"/>
          </a:p>
        </p:txBody>
      </p:sp>
      <p:pic>
        <p:nvPicPr>
          <p:cNvPr id="4" name="Picture 3"/>
          <p:cNvPicPr>
            <a:picLocks noChangeAspect="1" noChangeArrowheads="1"/>
          </p:cNvPicPr>
          <p:nvPr/>
        </p:nvPicPr>
        <p:blipFill>
          <a:blip r:embed="rId3" cstate="print"/>
          <a:srcRect/>
          <a:stretch>
            <a:fillRect/>
          </a:stretch>
        </p:blipFill>
        <p:spPr bwMode="auto">
          <a:xfrm>
            <a:off x="1143000" y="2362200"/>
            <a:ext cx="6867525" cy="155257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marL="342900" indent="-342900"/>
            <a:r>
              <a:rPr lang="en-US" dirty="0" smtClean="0"/>
              <a:t>Other Properties of Encodings</a:t>
            </a:r>
            <a:endParaRPr lang="en-US" dirty="0"/>
          </a:p>
        </p:txBody>
      </p:sp>
    </p:spTree>
    <p:extLst>
      <p:ext uri="{BB962C8B-B14F-4D97-AF65-F5344CB8AC3E}">
        <p14:creationId xmlns:p14="http://schemas.microsoft.com/office/powerpoint/2010/main" val="29518788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a:t>
            </a:r>
            <a:endParaRPr lang="en-US" dirty="0"/>
          </a:p>
        </p:txBody>
      </p:sp>
      <p:sp>
        <p:nvSpPr>
          <p:cNvPr id="3" name="Content Placeholder 2"/>
          <p:cNvSpPr>
            <a:spLocks noGrp="1"/>
          </p:cNvSpPr>
          <p:nvPr>
            <p:ph idx="1"/>
          </p:nvPr>
        </p:nvSpPr>
        <p:spPr/>
        <p:txBody>
          <a:bodyPr/>
          <a:lstStyle/>
          <a:p>
            <a:r>
              <a:rPr lang="en-US" dirty="0" smtClean="0"/>
              <a:t>Size can be used to great advantage to represent the relative importance of entities</a:t>
            </a:r>
          </a:p>
          <a:p>
            <a:endParaRPr lang="en-US" dirty="0" smtClean="0"/>
          </a:p>
          <a:p>
            <a:r>
              <a:rPr lang="en-US" dirty="0" smtClean="0"/>
              <a:t>Draw central, key entities relatively larger to draw attention</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3" cstate="print"/>
          <a:srcRect/>
          <a:stretch>
            <a:fillRect/>
          </a:stretch>
        </p:blipFill>
        <p:spPr bwMode="auto">
          <a:xfrm>
            <a:off x="1676400" y="1981200"/>
            <a:ext cx="5562600" cy="410089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Size</a:t>
            </a:r>
            <a:endParaRPr lang="en-US" dirty="0"/>
          </a:p>
        </p:txBody>
      </p:sp>
      <p:sp>
        <p:nvSpPr>
          <p:cNvPr id="3" name="Content Placeholder 2"/>
          <p:cNvSpPr>
            <a:spLocks noGrp="1"/>
          </p:cNvSpPr>
          <p:nvPr>
            <p:ph idx="1"/>
          </p:nvPr>
        </p:nvSpPr>
        <p:spPr>
          <a:xfrm>
            <a:off x="685800" y="1219200"/>
            <a:ext cx="6553200" cy="4114800"/>
          </a:xfrm>
        </p:spPr>
        <p:txBody>
          <a:bodyPr/>
          <a:lstStyle/>
          <a:p>
            <a:r>
              <a:rPr lang="en-US" dirty="0" smtClean="0"/>
              <a:t>Perception of relative size is harder when difference is in multiple dimensions</a:t>
            </a:r>
          </a:p>
          <a:p>
            <a:endParaRPr lang="en-US" dirty="0" smtClean="0"/>
          </a:p>
          <a:p>
            <a:r>
              <a:rPr lang="en-US" dirty="0" smtClean="0"/>
              <a:t>We tend to underestimate differences</a:t>
            </a:r>
          </a:p>
          <a:p>
            <a:r>
              <a:rPr lang="en-US" dirty="0" smtClean="0"/>
              <a:t>between rectangles of various width and height</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a:t>
            </a:r>
            <a:endParaRPr lang="en-US" dirty="0"/>
          </a:p>
        </p:txBody>
      </p:sp>
      <p:sp>
        <p:nvSpPr>
          <p:cNvPr id="3" name="Content Placeholder 2"/>
          <p:cNvSpPr>
            <a:spLocks noGrp="1"/>
          </p:cNvSpPr>
          <p:nvPr>
            <p:ph idx="1"/>
          </p:nvPr>
        </p:nvSpPr>
        <p:spPr/>
        <p:txBody>
          <a:bodyPr/>
          <a:lstStyle/>
          <a:p>
            <a:r>
              <a:rPr lang="en-US" dirty="0" smtClean="0"/>
              <a:t>Circular shapes can also be compared</a:t>
            </a:r>
          </a:p>
          <a:p>
            <a:pPr lvl="1"/>
            <a:r>
              <a:rPr lang="en-US" dirty="0" smtClean="0"/>
              <a:t>But perception is harder than for rectangles</a:t>
            </a:r>
          </a:p>
          <a:p>
            <a:pPr lvl="1"/>
            <a:r>
              <a:rPr lang="en-US" dirty="0" smtClean="0"/>
              <a:t>Important - represented quantities should vary the </a:t>
            </a:r>
            <a:r>
              <a:rPr lang="en-US" b="1" dirty="0" smtClean="0"/>
              <a:t>area</a:t>
            </a:r>
            <a:r>
              <a:rPr lang="en-US" dirty="0" smtClean="0"/>
              <a:t> of the bubble, not diameter or radius</a:t>
            </a:r>
          </a:p>
          <a:p>
            <a:endParaRPr lang="en-US" dirty="0" smtClean="0"/>
          </a:p>
          <a:p>
            <a:endParaRPr lang="en-US" dirty="0"/>
          </a:p>
        </p:txBody>
      </p:sp>
      <p:pic>
        <p:nvPicPr>
          <p:cNvPr id="84994" name="Picture 2" descr="https://upload.wikimedia.org/wikipedia/commons/thumb/8/83/3Variable_BubbleChart.svg/320px-3Variable_BubbleChart.svg.png"/>
          <p:cNvPicPr>
            <a:picLocks noChangeAspect="1" noChangeArrowheads="1"/>
          </p:cNvPicPr>
          <p:nvPr/>
        </p:nvPicPr>
        <p:blipFill>
          <a:blip r:embed="rId3" cstate="print"/>
          <a:srcRect/>
          <a:stretch>
            <a:fillRect/>
          </a:stretch>
        </p:blipFill>
        <p:spPr bwMode="auto">
          <a:xfrm>
            <a:off x="2895600" y="3048000"/>
            <a:ext cx="3048000" cy="3048001"/>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a:t>
            </a:r>
            <a:endParaRPr lang="en-US" dirty="0"/>
          </a:p>
        </p:txBody>
      </p:sp>
      <p:sp>
        <p:nvSpPr>
          <p:cNvPr id="3" name="Content Placeholder 2"/>
          <p:cNvSpPr>
            <a:spLocks noGrp="1"/>
          </p:cNvSpPr>
          <p:nvPr>
            <p:ph idx="1"/>
          </p:nvPr>
        </p:nvSpPr>
        <p:spPr/>
        <p:txBody>
          <a:bodyPr/>
          <a:lstStyle/>
          <a:p>
            <a:r>
              <a:rPr lang="en-US" dirty="0" smtClean="0"/>
              <a:t>Circular comparisons in a bubble plot</a:t>
            </a:r>
          </a:p>
        </p:txBody>
      </p:sp>
      <p:pic>
        <p:nvPicPr>
          <p:cNvPr id="96258" name="Picture 2" descr="https://upload.wikimedia.org/wikipedia/commons/1/14/Vs_figuratief.PNG"/>
          <p:cNvPicPr>
            <a:picLocks noChangeAspect="1" noChangeArrowheads="1"/>
          </p:cNvPicPr>
          <p:nvPr/>
        </p:nvPicPr>
        <p:blipFill>
          <a:blip r:embed="rId3" cstate="print"/>
          <a:srcRect/>
          <a:stretch>
            <a:fillRect/>
          </a:stretch>
        </p:blipFill>
        <p:spPr bwMode="auto">
          <a:xfrm>
            <a:off x="1600200" y="2057400"/>
            <a:ext cx="5895975" cy="3905243"/>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marL="342900" indent="-342900"/>
            <a:r>
              <a:rPr lang="en-US" dirty="0"/>
              <a:t>Appropriate </a:t>
            </a:r>
            <a:r>
              <a:rPr lang="en-US" dirty="0" smtClean="0"/>
              <a:t>Encodings </a:t>
            </a:r>
            <a:r>
              <a:rPr lang="en-US" dirty="0"/>
              <a:t>for </a:t>
            </a:r>
            <a:r>
              <a:rPr lang="en-US" dirty="0" smtClean="0"/>
              <a:t>Data Visualization</a:t>
            </a:r>
            <a:endParaRPr lang="en-US" dirty="0"/>
          </a:p>
        </p:txBody>
      </p:sp>
    </p:spTree>
    <p:extLst>
      <p:ext uri="{BB962C8B-B14F-4D97-AF65-F5344CB8AC3E}">
        <p14:creationId xmlns:p14="http://schemas.microsoft.com/office/powerpoint/2010/main" val="29518788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a:t>
            </a:r>
            <a:endParaRPr lang="en-US" dirty="0"/>
          </a:p>
        </p:txBody>
      </p:sp>
      <p:sp>
        <p:nvSpPr>
          <p:cNvPr id="3" name="Content Placeholder 2"/>
          <p:cNvSpPr>
            <a:spLocks noGrp="1"/>
          </p:cNvSpPr>
          <p:nvPr>
            <p:ph idx="1"/>
          </p:nvPr>
        </p:nvSpPr>
        <p:spPr/>
        <p:txBody>
          <a:bodyPr/>
          <a:lstStyle/>
          <a:p>
            <a:r>
              <a:rPr lang="en-US" dirty="0" smtClean="0"/>
              <a:t>Irregular shapes are hard to compare (in terms of area)</a:t>
            </a:r>
            <a:endParaRPr lang="en-US" dirty="0"/>
          </a:p>
        </p:txBody>
      </p:sp>
      <p:pic>
        <p:nvPicPr>
          <p:cNvPr id="98306" name="Picture 2"/>
          <p:cNvPicPr>
            <a:picLocks noChangeAspect="1" noChangeArrowheads="1"/>
          </p:cNvPicPr>
          <p:nvPr/>
        </p:nvPicPr>
        <p:blipFill>
          <a:blip r:embed="rId2" cstate="print"/>
          <a:srcRect/>
          <a:stretch>
            <a:fillRect/>
          </a:stretch>
        </p:blipFill>
        <p:spPr bwMode="auto">
          <a:xfrm>
            <a:off x="685800" y="2286000"/>
            <a:ext cx="3187898" cy="2286000"/>
          </a:xfrm>
          <a:prstGeom prst="rect">
            <a:avLst/>
          </a:prstGeom>
          <a:noFill/>
          <a:ln w="9525">
            <a:noFill/>
            <a:miter lim="800000"/>
            <a:headEnd/>
            <a:tailEnd/>
          </a:ln>
        </p:spPr>
      </p:pic>
      <p:pic>
        <p:nvPicPr>
          <p:cNvPr id="98307" name="Picture 3"/>
          <p:cNvPicPr>
            <a:picLocks noChangeAspect="1" noChangeArrowheads="1"/>
          </p:cNvPicPr>
          <p:nvPr/>
        </p:nvPicPr>
        <p:blipFill>
          <a:blip r:embed="rId3" cstate="print"/>
          <a:srcRect/>
          <a:stretch>
            <a:fillRect/>
          </a:stretch>
        </p:blipFill>
        <p:spPr bwMode="auto">
          <a:xfrm>
            <a:off x="4191000" y="2438400"/>
            <a:ext cx="3790950" cy="2101269"/>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and Typography</a:t>
            </a:r>
            <a:endParaRPr lang="en-US" dirty="0"/>
          </a:p>
        </p:txBody>
      </p:sp>
      <p:sp>
        <p:nvSpPr>
          <p:cNvPr id="3" name="Content Placeholder 2"/>
          <p:cNvSpPr>
            <a:spLocks noGrp="1"/>
          </p:cNvSpPr>
          <p:nvPr>
            <p:ph idx="1"/>
          </p:nvPr>
        </p:nvSpPr>
        <p:spPr>
          <a:xfrm>
            <a:off x="685800" y="1219200"/>
            <a:ext cx="7772400" cy="5257800"/>
          </a:xfrm>
        </p:spPr>
        <p:txBody>
          <a:bodyPr/>
          <a:lstStyle/>
          <a:p>
            <a:r>
              <a:rPr lang="en-US" dirty="0" smtClean="0"/>
              <a:t>Most visualizations use some text</a:t>
            </a:r>
          </a:p>
          <a:p>
            <a:endParaRPr lang="en-US" dirty="0" smtClean="0"/>
          </a:p>
          <a:p>
            <a:r>
              <a:rPr lang="en-US" dirty="0" smtClean="0"/>
              <a:t>Examples: titles, axis labels, data point labels, legends</a:t>
            </a:r>
          </a:p>
          <a:p>
            <a:endParaRPr lang="en-US" dirty="0" smtClean="0"/>
          </a:p>
          <a:p>
            <a:r>
              <a:rPr lang="en-US" dirty="0" smtClean="0"/>
              <a:t>#1 rule - text needs to be readable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and Typography</a:t>
            </a:r>
            <a:endParaRPr lang="en-US" dirty="0"/>
          </a:p>
        </p:txBody>
      </p:sp>
      <p:sp>
        <p:nvSpPr>
          <p:cNvPr id="3" name="Content Placeholder 2"/>
          <p:cNvSpPr>
            <a:spLocks noGrp="1"/>
          </p:cNvSpPr>
          <p:nvPr>
            <p:ph idx="1"/>
          </p:nvPr>
        </p:nvSpPr>
        <p:spPr/>
        <p:txBody>
          <a:bodyPr/>
          <a:lstStyle/>
          <a:p>
            <a:pPr marL="293688" lvl="1"/>
            <a:r>
              <a:rPr lang="en-US" sz="2200" dirty="0" smtClean="0"/>
              <a:t>Use sufficient font size</a:t>
            </a:r>
          </a:p>
          <a:p>
            <a:pPr marL="293688" lvl="1"/>
            <a:r>
              <a:rPr lang="en-US" sz="2200" dirty="0" smtClean="0"/>
              <a:t>Don’t use too much text (e.g. increase axis marks)</a:t>
            </a:r>
          </a:p>
          <a:p>
            <a:pPr marL="293688" lvl="1"/>
            <a:r>
              <a:rPr lang="en-US" sz="2200" dirty="0" smtClean="0"/>
              <a:t>Use appropriate fonts</a:t>
            </a:r>
          </a:p>
          <a:p>
            <a:pPr marL="569913" lvl="2" indent="-285750"/>
            <a:r>
              <a:rPr lang="en-US" dirty="0" smtClean="0"/>
              <a:t>Generally, serif fonts (e.g., </a:t>
            </a:r>
            <a:r>
              <a:rPr lang="en-US" dirty="0" smtClean="0"/>
              <a:t>Times) </a:t>
            </a:r>
            <a:r>
              <a:rPr lang="en-US" dirty="0" smtClean="0"/>
              <a:t>for blocks of text</a:t>
            </a:r>
          </a:p>
          <a:p>
            <a:pPr marL="569913" lvl="2" indent="-285750"/>
            <a:r>
              <a:rPr lang="en-US" dirty="0" smtClean="0"/>
              <a:t>Sans </a:t>
            </a:r>
            <a:r>
              <a:rPr lang="en-US" dirty="0" err="1" smtClean="0"/>
              <a:t>sarif</a:t>
            </a:r>
            <a:r>
              <a:rPr lang="en-US" dirty="0" smtClean="0"/>
              <a:t> fonts (e.g., </a:t>
            </a:r>
            <a:r>
              <a:rPr lang="en-US" dirty="0" smtClean="0"/>
              <a:t>Arial</a:t>
            </a:r>
            <a:r>
              <a:rPr lang="en-US" dirty="0" smtClean="0"/>
              <a:t>) for titles, tags, and labels</a:t>
            </a:r>
          </a:p>
          <a:p>
            <a:pPr marL="569913" lvl="2" indent="-285750"/>
            <a:r>
              <a:rPr lang="en-US" dirty="0" smtClean="0"/>
              <a:t>No fancy fonts (e.g. Comic Sans)</a:t>
            </a:r>
          </a:p>
          <a:p>
            <a:pPr marL="293688" lvl="1"/>
            <a:r>
              <a:rPr lang="en-US" sz="2200" b="1" dirty="0" smtClean="0"/>
              <a:t>Be consistent</a:t>
            </a:r>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and Typography</a:t>
            </a:r>
            <a:endParaRPr lang="en-US" dirty="0"/>
          </a:p>
        </p:txBody>
      </p:sp>
      <p:sp>
        <p:nvSpPr>
          <p:cNvPr id="3" name="Content Placeholder 2"/>
          <p:cNvSpPr>
            <a:spLocks noGrp="1"/>
          </p:cNvSpPr>
          <p:nvPr>
            <p:ph idx="1"/>
          </p:nvPr>
        </p:nvSpPr>
        <p:spPr/>
        <p:txBody>
          <a:bodyPr/>
          <a:lstStyle/>
          <a:p>
            <a:r>
              <a:rPr lang="en-US" dirty="0" smtClean="0"/>
              <a:t>Text in all caps may be harder to read</a:t>
            </a:r>
            <a:endParaRPr lang="en-US" dirty="0"/>
          </a:p>
        </p:txBody>
      </p:sp>
      <p:pic>
        <p:nvPicPr>
          <p:cNvPr id="99330" name="Picture 2"/>
          <p:cNvPicPr>
            <a:picLocks noChangeAspect="1" noChangeArrowheads="1"/>
          </p:cNvPicPr>
          <p:nvPr/>
        </p:nvPicPr>
        <p:blipFill>
          <a:blip r:embed="rId2" cstate="print"/>
          <a:srcRect/>
          <a:stretch>
            <a:fillRect/>
          </a:stretch>
        </p:blipFill>
        <p:spPr bwMode="auto">
          <a:xfrm>
            <a:off x="2286000" y="1752600"/>
            <a:ext cx="4486275" cy="1971675"/>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2362200" y="3962400"/>
            <a:ext cx="4400550" cy="2257425"/>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Shape</a:t>
            </a:r>
            <a:endParaRPr lang="en-US" dirty="0"/>
          </a:p>
        </p:txBody>
      </p:sp>
      <p:sp>
        <p:nvSpPr>
          <p:cNvPr id="3" name="Content Placeholder 2"/>
          <p:cNvSpPr>
            <a:spLocks noGrp="1"/>
          </p:cNvSpPr>
          <p:nvPr>
            <p:ph idx="1"/>
          </p:nvPr>
        </p:nvSpPr>
        <p:spPr/>
        <p:txBody>
          <a:bodyPr/>
          <a:lstStyle/>
          <a:p>
            <a:r>
              <a:rPr lang="en-US" b="1" dirty="0" smtClean="0"/>
              <a:t>Shape</a:t>
            </a:r>
            <a:r>
              <a:rPr lang="en-US" dirty="0" smtClean="0"/>
              <a:t> is a very useful property for labeling or encoding categories</a:t>
            </a:r>
          </a:p>
          <a:p>
            <a:pPr lvl="1"/>
            <a:r>
              <a:rPr lang="en-US" dirty="0" smtClean="0"/>
              <a:t>Large variety of shape available</a:t>
            </a:r>
          </a:p>
          <a:p>
            <a:pPr lvl="1"/>
            <a:r>
              <a:rPr lang="en-US" dirty="0" smtClean="0"/>
              <a:t>Easy to differentiate</a:t>
            </a:r>
          </a:p>
          <a:p>
            <a:pPr lvl="1"/>
            <a:r>
              <a:rPr lang="en-US" dirty="0" smtClean="0"/>
              <a:t>Can be more evocative than other properties</a:t>
            </a:r>
          </a:p>
          <a:p>
            <a:pPr lvl="1"/>
            <a:r>
              <a:rPr lang="en-US" dirty="0" smtClean="0"/>
              <a:t>Can have significant cultural implications (think crosses, crescents, stars, shields, etc.)</a:t>
            </a: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Lines</a:t>
            </a:r>
            <a:endParaRPr lang="en-US" dirty="0"/>
          </a:p>
        </p:txBody>
      </p:sp>
      <p:sp>
        <p:nvSpPr>
          <p:cNvPr id="3" name="Content Placeholder 2"/>
          <p:cNvSpPr>
            <a:spLocks noGrp="1"/>
          </p:cNvSpPr>
          <p:nvPr>
            <p:ph idx="1"/>
          </p:nvPr>
        </p:nvSpPr>
        <p:spPr/>
        <p:txBody>
          <a:bodyPr/>
          <a:lstStyle/>
          <a:p>
            <a:r>
              <a:rPr lang="en-US" b="1" dirty="0" smtClean="0"/>
              <a:t>Lines</a:t>
            </a:r>
            <a:r>
              <a:rPr lang="en-US" dirty="0" smtClean="0"/>
              <a:t> that connect other entities are excellent for representing all sorts of relationships</a:t>
            </a:r>
          </a:p>
          <a:p>
            <a:pPr lvl="1"/>
            <a:r>
              <a:rPr lang="en-US" dirty="0" smtClean="0"/>
              <a:t>Can show many different qualitative factors (e.g. quantity or volume of flow)</a:t>
            </a:r>
          </a:p>
          <a:p>
            <a:pPr lvl="1"/>
            <a:r>
              <a:rPr lang="en-US" dirty="0" smtClean="0"/>
              <a:t>Can have different visual properties:</a:t>
            </a:r>
          </a:p>
          <a:p>
            <a:pPr lvl="2"/>
            <a:r>
              <a:rPr lang="en-US" dirty="0" smtClean="0"/>
              <a:t>Color</a:t>
            </a:r>
          </a:p>
          <a:p>
            <a:pPr lvl="2"/>
            <a:r>
              <a:rPr lang="en-US" dirty="0" smtClean="0"/>
              <a:t>Weight</a:t>
            </a:r>
          </a:p>
          <a:p>
            <a:pPr lvl="2"/>
            <a:r>
              <a:rPr lang="en-US" dirty="0" smtClean="0"/>
              <a:t>Endings</a:t>
            </a:r>
          </a:p>
          <a:p>
            <a:pPr lvl="2"/>
            <a:r>
              <a:rPr lang="en-US" dirty="0" smtClean="0"/>
              <a:t>Pattern</a:t>
            </a:r>
          </a:p>
          <a:p>
            <a:pPr lvl="2"/>
            <a:r>
              <a:rPr lang="en-US" dirty="0" smtClean="0"/>
              <a:t>Path</a:t>
            </a:r>
          </a:p>
          <a:p>
            <a:pPr lvl="2"/>
            <a:r>
              <a:rPr lang="en-US" dirty="0" smtClean="0"/>
              <a:t>Taper</a:t>
            </a:r>
          </a:p>
        </p:txBody>
      </p:sp>
      <p:pic>
        <p:nvPicPr>
          <p:cNvPr id="100354" name="Picture 2"/>
          <p:cNvPicPr>
            <a:picLocks noChangeAspect="1" noChangeArrowheads="1"/>
          </p:cNvPicPr>
          <p:nvPr/>
        </p:nvPicPr>
        <p:blipFill>
          <a:blip r:embed="rId2" cstate="print"/>
          <a:srcRect/>
          <a:stretch>
            <a:fillRect/>
          </a:stretch>
        </p:blipFill>
        <p:spPr bwMode="auto">
          <a:xfrm>
            <a:off x="3352800" y="3124200"/>
            <a:ext cx="4752975" cy="269202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Lines</a:t>
            </a:r>
            <a:endParaRPr lang="en-US" dirty="0"/>
          </a:p>
        </p:txBody>
      </p:sp>
      <p:sp>
        <p:nvSpPr>
          <p:cNvPr id="3" name="Content Placeholder 2"/>
          <p:cNvSpPr>
            <a:spLocks noGrp="1"/>
          </p:cNvSpPr>
          <p:nvPr>
            <p:ph idx="1"/>
          </p:nvPr>
        </p:nvSpPr>
        <p:spPr/>
        <p:txBody>
          <a:bodyPr/>
          <a:lstStyle/>
          <a:p>
            <a:r>
              <a:rPr lang="en-US" dirty="0" smtClean="0">
                <a:solidFill>
                  <a:schemeClr val="bg1"/>
                </a:solidFill>
              </a:rPr>
              <a:t>Lines are not always needed (may add noise)</a:t>
            </a:r>
            <a:endParaRPr lang="en-US" dirty="0">
              <a:solidFill>
                <a:schemeClr val="bg1"/>
              </a:solidFill>
            </a:endParaRPr>
          </a:p>
        </p:txBody>
      </p:sp>
      <p:pic>
        <p:nvPicPr>
          <p:cNvPr id="101378" name="Picture 2" descr="http://www.aaronkoblin.com/work/flightpatterns/4_1920.png"/>
          <p:cNvPicPr>
            <a:picLocks noChangeAspect="1" noChangeArrowheads="1"/>
          </p:cNvPicPr>
          <p:nvPr/>
        </p:nvPicPr>
        <p:blipFill>
          <a:blip r:embed="rId3" cstate="print"/>
          <a:srcRect/>
          <a:stretch>
            <a:fillRect/>
          </a:stretch>
        </p:blipFill>
        <p:spPr bwMode="auto">
          <a:xfrm>
            <a:off x="762000" y="1676400"/>
            <a:ext cx="7772400" cy="485775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Labels</a:t>
            </a:r>
            <a:endParaRPr lang="en-US" dirty="0"/>
          </a:p>
        </p:txBody>
      </p:sp>
      <p:sp>
        <p:nvSpPr>
          <p:cNvPr id="3" name="Content Placeholder 2"/>
          <p:cNvSpPr>
            <a:spLocks noGrp="1"/>
          </p:cNvSpPr>
          <p:nvPr>
            <p:ph idx="1"/>
          </p:nvPr>
        </p:nvSpPr>
        <p:spPr/>
        <p:txBody>
          <a:bodyPr/>
          <a:lstStyle/>
          <a:p>
            <a:r>
              <a:rPr lang="en-US" b="1" dirty="0" smtClean="0"/>
              <a:t>Keys vs. Direct Labeling</a:t>
            </a:r>
          </a:p>
          <a:p>
            <a:endParaRPr lang="en-US" dirty="0" smtClean="0"/>
          </a:p>
          <a:p>
            <a:r>
              <a:rPr lang="en-US" dirty="0" smtClean="0"/>
              <a:t>Keys (legend) - good when many data points exist</a:t>
            </a:r>
          </a:p>
          <a:p>
            <a:endParaRPr lang="en-US" dirty="0" smtClean="0"/>
          </a:p>
          <a:p>
            <a:r>
              <a:rPr lang="en-US" dirty="0" smtClean="0"/>
              <a:t>Direct labeling - good for few data points</a:t>
            </a:r>
          </a:p>
          <a:p>
            <a:pPr lvl="1"/>
            <a:r>
              <a:rPr lang="en-US" dirty="0" smtClean="0"/>
              <a:t>Speeds up visual search (no need for lookup)</a:t>
            </a:r>
          </a:p>
          <a:p>
            <a:pPr lvl="1"/>
            <a:r>
              <a:rPr lang="en-US" dirty="0" smtClean="0"/>
              <a:t>Can be distracting when needing to label many points</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marL="342900" indent="-342900"/>
            <a:r>
              <a:rPr lang="en-US" dirty="0" smtClean="0"/>
              <a:t>Application of Encodings - Theory</a:t>
            </a:r>
            <a:endParaRPr lang="en-US" dirty="0"/>
          </a:p>
        </p:txBody>
      </p:sp>
    </p:spTree>
    <p:extLst>
      <p:ext uri="{BB962C8B-B14F-4D97-AF65-F5344CB8AC3E}">
        <p14:creationId xmlns:p14="http://schemas.microsoft.com/office/powerpoint/2010/main" val="29518788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of Encodings - Theory</a:t>
            </a:r>
            <a:endParaRPr lang="en-US" dirty="0"/>
          </a:p>
        </p:txBody>
      </p:sp>
      <p:sp>
        <p:nvSpPr>
          <p:cNvPr id="3" name="Content Placeholder 2"/>
          <p:cNvSpPr>
            <a:spLocks noGrp="1"/>
          </p:cNvSpPr>
          <p:nvPr>
            <p:ph idx="1"/>
          </p:nvPr>
        </p:nvSpPr>
        <p:spPr/>
        <p:txBody>
          <a:bodyPr/>
          <a:lstStyle/>
          <a:p>
            <a:r>
              <a:rPr lang="en-US" dirty="0" smtClean="0"/>
              <a:t>Good application of encodings depend on </a:t>
            </a:r>
            <a:r>
              <a:rPr lang="en-US" dirty="0" smtClean="0">
                <a:solidFill>
                  <a:srgbClr val="002060"/>
                </a:solidFill>
              </a:rPr>
              <a:t>perception</a:t>
            </a:r>
          </a:p>
          <a:p>
            <a:endParaRPr lang="en-US" dirty="0"/>
          </a:p>
          <a:p>
            <a:r>
              <a:rPr lang="en-US" dirty="0" smtClean="0"/>
              <a:t>Involves looking for patterns</a:t>
            </a:r>
            <a:r>
              <a:rPr lang="en-US" dirty="0"/>
              <a:t> </a:t>
            </a:r>
            <a:r>
              <a:rPr lang="en-US" dirty="0" smtClean="0"/>
              <a:t>by making </a:t>
            </a:r>
            <a:r>
              <a:rPr lang="en-US" b="1" dirty="0" smtClean="0"/>
              <a:t>visual queries</a:t>
            </a:r>
          </a:p>
          <a:p>
            <a:pPr marL="342900" indent="-342900">
              <a:buFont typeface="Arial" panose="020B0604020202020204" pitchFamily="34" charset="0"/>
              <a:buChar char="•"/>
            </a:pPr>
            <a:r>
              <a:rPr lang="en-US" dirty="0" smtClean="0"/>
              <a:t>Can be vague (trying to identify any structure)</a:t>
            </a:r>
          </a:p>
          <a:p>
            <a:pPr marL="342900" indent="-342900">
              <a:buFont typeface="Arial" panose="020B0604020202020204" pitchFamily="34" charset="0"/>
              <a:buChar char="•"/>
            </a:pPr>
            <a:r>
              <a:rPr lang="en-US" dirty="0" smtClean="0"/>
              <a:t>or specific (e.g. looking for a specific trend)</a:t>
            </a:r>
          </a:p>
          <a:p>
            <a:endParaRPr lang="en-US" dirty="0" smtClean="0"/>
          </a:p>
          <a:p>
            <a:r>
              <a:rPr lang="en-US" dirty="0" smtClean="0"/>
              <a:t>Most </a:t>
            </a:r>
            <a:r>
              <a:rPr lang="en-US" dirty="0"/>
              <a:t>compelling reason for </a:t>
            </a:r>
            <a:r>
              <a:rPr lang="en-US" dirty="0" smtClean="0"/>
              <a:t>visualization:</a:t>
            </a:r>
            <a:endParaRPr lang="en-US" dirty="0"/>
          </a:p>
          <a:p>
            <a:r>
              <a:rPr lang="en-US" dirty="0" smtClean="0">
                <a:solidFill>
                  <a:srgbClr val="7030A0"/>
                </a:solidFill>
              </a:rPr>
              <a:t>	Seeing patterns </a:t>
            </a:r>
            <a:r>
              <a:rPr lang="en-US" dirty="0">
                <a:solidFill>
                  <a:srgbClr val="7030A0"/>
                </a:solidFill>
              </a:rPr>
              <a:t>can </a:t>
            </a:r>
            <a:r>
              <a:rPr lang="en-US" dirty="0" smtClean="0">
                <a:solidFill>
                  <a:srgbClr val="7030A0"/>
                </a:solidFill>
              </a:rPr>
              <a:t>lead </a:t>
            </a:r>
            <a:r>
              <a:rPr lang="en-US" dirty="0">
                <a:solidFill>
                  <a:srgbClr val="7030A0"/>
                </a:solidFill>
              </a:rPr>
              <a:t>to </a:t>
            </a:r>
            <a:r>
              <a:rPr lang="en-US" dirty="0" smtClean="0">
                <a:solidFill>
                  <a:srgbClr val="7030A0"/>
                </a:solidFill>
              </a:rPr>
              <a:t>key insights</a:t>
            </a:r>
          </a:p>
        </p:txBody>
      </p:sp>
    </p:spTree>
    <p:extLst>
      <p:ext uri="{BB962C8B-B14F-4D97-AF65-F5344CB8AC3E}">
        <p14:creationId xmlns:p14="http://schemas.microsoft.com/office/powerpoint/2010/main" val="1073176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Appropriate Encodings for Data Visualization</a:t>
            </a:r>
            <a:endParaRPr lang="en-US" dirty="0"/>
          </a:p>
        </p:txBody>
      </p:sp>
      <p:sp>
        <p:nvSpPr>
          <p:cNvPr id="3" name="Content Placeholder 2"/>
          <p:cNvSpPr>
            <a:spLocks noGrp="1"/>
          </p:cNvSpPr>
          <p:nvPr>
            <p:ph idx="1"/>
          </p:nvPr>
        </p:nvSpPr>
        <p:spPr/>
        <p:txBody>
          <a:bodyPr/>
          <a:lstStyle/>
          <a:p>
            <a:r>
              <a:rPr lang="en-US" dirty="0" smtClean="0"/>
              <a:t>Important to consider visual properties of encodings:</a:t>
            </a:r>
          </a:p>
          <a:p>
            <a:pPr lvl="1"/>
            <a:r>
              <a:rPr lang="en-US" dirty="0" smtClean="0"/>
              <a:t>Color</a:t>
            </a:r>
          </a:p>
          <a:p>
            <a:pPr lvl="1"/>
            <a:r>
              <a:rPr lang="en-US" dirty="0" smtClean="0"/>
              <a:t>Size</a:t>
            </a:r>
          </a:p>
          <a:p>
            <a:pPr lvl="1"/>
            <a:r>
              <a:rPr lang="en-US" dirty="0" smtClean="0"/>
              <a:t>Shape</a:t>
            </a:r>
          </a:p>
          <a:p>
            <a:pPr lvl="1"/>
            <a:r>
              <a:rPr lang="en-US" dirty="0" smtClean="0"/>
              <a:t>Lines</a:t>
            </a:r>
          </a:p>
          <a:p>
            <a:pPr lvl="1"/>
            <a:r>
              <a:rPr lang="en-US" dirty="0" smtClean="0"/>
              <a:t>Text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342900" indent="-342900"/>
            <a:r>
              <a:rPr lang="en-US" dirty="0" smtClean="0"/>
              <a:t>Application of Encodings - Theory</a:t>
            </a:r>
            <a:endParaRPr lang="en-US" dirty="0"/>
          </a:p>
        </p:txBody>
      </p:sp>
      <p:sp>
        <p:nvSpPr>
          <p:cNvPr id="4" name="Content Placeholder 3"/>
          <p:cNvSpPr>
            <a:spLocks noGrp="1"/>
          </p:cNvSpPr>
          <p:nvPr>
            <p:ph idx="1"/>
          </p:nvPr>
        </p:nvSpPr>
        <p:spPr/>
        <p:txBody>
          <a:bodyPr/>
          <a:lstStyle/>
          <a:p>
            <a:r>
              <a:rPr lang="en-US" b="1" dirty="0" smtClean="0"/>
              <a:t>Some key questions</a:t>
            </a:r>
            <a:r>
              <a:rPr lang="en-US" dirty="0" smtClean="0"/>
              <a:t>:</a:t>
            </a:r>
          </a:p>
          <a:p>
            <a:pPr marL="342900" indent="-342900">
              <a:buFont typeface="Arial" panose="020B0604020202020204" pitchFamily="34" charset="0"/>
              <a:buChar char="•"/>
            </a:pPr>
            <a:r>
              <a:rPr lang="en-US" dirty="0" smtClean="0"/>
              <a:t>What </a:t>
            </a:r>
            <a:r>
              <a:rPr lang="en-US" dirty="0"/>
              <a:t>does it take for us to see a </a:t>
            </a:r>
            <a:r>
              <a:rPr lang="en-US" dirty="0" smtClean="0"/>
              <a:t>group?</a:t>
            </a:r>
          </a:p>
          <a:p>
            <a:pPr marL="342900" indent="-342900">
              <a:buFont typeface="Arial" panose="020B0604020202020204" pitchFamily="34" charset="0"/>
              <a:buChar char="•"/>
            </a:pPr>
            <a:r>
              <a:rPr lang="en-US" dirty="0" smtClean="0"/>
              <a:t>How </a:t>
            </a:r>
            <a:r>
              <a:rPr lang="en-US" dirty="0"/>
              <a:t>can 2D space be divided into </a:t>
            </a:r>
            <a:r>
              <a:rPr lang="en-US" dirty="0" smtClean="0"/>
              <a:t>perceptually distinct regions?</a:t>
            </a:r>
          </a:p>
          <a:p>
            <a:pPr marL="342900" indent="-342900">
              <a:buFont typeface="Arial" panose="020B0604020202020204" pitchFamily="34" charset="0"/>
              <a:buChar char="•"/>
            </a:pPr>
            <a:r>
              <a:rPr lang="en-US" dirty="0" smtClean="0"/>
              <a:t>Under </a:t>
            </a:r>
            <a:r>
              <a:rPr lang="en-US" dirty="0"/>
              <a:t>what conditions are two patterns recognized as </a:t>
            </a:r>
            <a:r>
              <a:rPr lang="en-US" dirty="0" smtClean="0"/>
              <a:t>similar?</a:t>
            </a:r>
          </a:p>
          <a:p>
            <a:pPr marL="342900" indent="-342900">
              <a:buFont typeface="Arial" panose="020B0604020202020204" pitchFamily="34" charset="0"/>
              <a:buChar char="•"/>
            </a:pPr>
            <a:r>
              <a:rPr lang="en-US" dirty="0" smtClean="0"/>
              <a:t>What constitutes a </a:t>
            </a:r>
            <a:r>
              <a:rPr lang="en-US" dirty="0"/>
              <a:t>visual connection between objects?</a:t>
            </a:r>
            <a:endParaRPr lang="en-US" dirty="0" smtClean="0"/>
          </a:p>
        </p:txBody>
      </p:sp>
    </p:spTree>
    <p:extLst>
      <p:ext uri="{BB962C8B-B14F-4D97-AF65-F5344CB8AC3E}">
        <p14:creationId xmlns:p14="http://schemas.microsoft.com/office/powerpoint/2010/main" val="29553418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Rules</a:t>
            </a:r>
            <a:endParaRPr lang="en-US" dirty="0"/>
          </a:p>
        </p:txBody>
      </p:sp>
      <p:sp>
        <p:nvSpPr>
          <p:cNvPr id="3" name="Content Placeholder 2"/>
          <p:cNvSpPr>
            <a:spLocks noGrp="1"/>
          </p:cNvSpPr>
          <p:nvPr>
            <p:ph idx="1"/>
          </p:nvPr>
        </p:nvSpPr>
        <p:spPr/>
        <p:txBody>
          <a:bodyPr/>
          <a:lstStyle/>
          <a:p>
            <a:r>
              <a:rPr lang="en-US" dirty="0" smtClean="0"/>
              <a:t>Pattern perception knowledge -&gt; abstract </a:t>
            </a:r>
            <a:r>
              <a:rPr lang="en-US" dirty="0"/>
              <a:t>design </a:t>
            </a:r>
            <a:r>
              <a:rPr lang="en-US" dirty="0" smtClean="0"/>
              <a:t>rules</a:t>
            </a:r>
          </a:p>
          <a:p>
            <a:endParaRPr lang="en-US" dirty="0"/>
          </a:p>
          <a:p>
            <a:r>
              <a:rPr lang="en-US" b="1" dirty="0" smtClean="0"/>
              <a:t>Design rules</a:t>
            </a:r>
            <a:r>
              <a:rPr lang="en-US" dirty="0" smtClean="0"/>
              <a:t>: how to organize data so that important structures are easily perceived</a:t>
            </a:r>
            <a:endParaRPr lang="en-US" dirty="0"/>
          </a:p>
        </p:txBody>
      </p:sp>
    </p:spTree>
    <p:extLst>
      <p:ext uri="{BB962C8B-B14F-4D97-AF65-F5344CB8AC3E}">
        <p14:creationId xmlns:p14="http://schemas.microsoft.com/office/powerpoint/2010/main" val="3413646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 Finding</a:t>
            </a:r>
            <a:endParaRPr lang="en-US" dirty="0"/>
          </a:p>
        </p:txBody>
      </p:sp>
      <p:sp>
        <p:nvSpPr>
          <p:cNvPr id="3" name="Content Placeholder 2"/>
          <p:cNvSpPr>
            <a:spLocks noGrp="1"/>
          </p:cNvSpPr>
          <p:nvPr>
            <p:ph idx="1"/>
          </p:nvPr>
        </p:nvSpPr>
        <p:spPr>
          <a:xfrm>
            <a:off x="685799" y="1219200"/>
            <a:ext cx="4357255" cy="4114800"/>
          </a:xfrm>
        </p:spPr>
        <p:txBody>
          <a:bodyPr/>
          <a:lstStyle/>
          <a:p>
            <a:r>
              <a:rPr lang="en-US" b="1" dirty="0" smtClean="0"/>
              <a:t>Pattern finding: </a:t>
            </a:r>
          </a:p>
          <a:p>
            <a:r>
              <a:rPr lang="en-US" dirty="0" smtClean="0"/>
              <a:t>both top-down and bottom-up processing</a:t>
            </a:r>
          </a:p>
          <a:p>
            <a:pPr marL="342900" indent="-342900">
              <a:buFont typeface="Arial" panose="020B0604020202020204" pitchFamily="34" charset="0"/>
              <a:buChar char="•"/>
            </a:pPr>
            <a:r>
              <a:rPr lang="en-US" sz="1800" b="1" dirty="0">
                <a:solidFill>
                  <a:srgbClr val="00B050"/>
                </a:solidFill>
              </a:rPr>
              <a:t>Bottom-up</a:t>
            </a:r>
            <a:r>
              <a:rPr lang="en-US" sz="1800" dirty="0"/>
              <a:t>: recognition of primitive elements (</a:t>
            </a:r>
            <a:r>
              <a:rPr lang="en-US" sz="1800" dirty="0" err="1"/>
              <a:t>preattentive</a:t>
            </a:r>
            <a:r>
              <a:rPr lang="en-US" sz="1800" dirty="0"/>
              <a:t>)</a:t>
            </a:r>
          </a:p>
          <a:p>
            <a:pPr marL="342900" indent="-342900">
              <a:buFont typeface="Arial" panose="020B0604020202020204" pitchFamily="34" charset="0"/>
              <a:buChar char="•"/>
            </a:pPr>
            <a:r>
              <a:rPr lang="en-US" sz="1800" b="1" dirty="0" smtClean="0">
                <a:solidFill>
                  <a:srgbClr val="C00000"/>
                </a:solidFill>
              </a:rPr>
              <a:t>Top-down</a:t>
            </a:r>
            <a:r>
              <a:rPr lang="en-US" sz="1800" dirty="0" smtClean="0"/>
              <a:t>: active attention to objects in working memory</a:t>
            </a:r>
          </a:p>
          <a:p>
            <a:endParaRPr lang="en-US" dirty="0"/>
          </a:p>
          <a:p>
            <a:r>
              <a:rPr lang="en-US" b="1" dirty="0"/>
              <a:t>Pattern </a:t>
            </a:r>
            <a:r>
              <a:rPr lang="en-US" b="1" dirty="0" smtClean="0"/>
              <a:t>perception:</a:t>
            </a:r>
            <a:endParaRPr lang="en-US" b="1" dirty="0"/>
          </a:p>
          <a:p>
            <a:r>
              <a:rPr lang="en-US" dirty="0"/>
              <a:t>flexible middle ground where objects are extracted from patterns of features.</a:t>
            </a: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3055" y="1219200"/>
            <a:ext cx="3789218" cy="2835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0562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a:t>
            </a:r>
            <a:endParaRPr lang="en-US" dirty="0"/>
          </a:p>
        </p:txBody>
      </p:sp>
      <p:sp>
        <p:nvSpPr>
          <p:cNvPr id="3" name="Content Placeholder 2"/>
          <p:cNvSpPr>
            <a:spLocks noGrp="1"/>
          </p:cNvSpPr>
          <p:nvPr>
            <p:ph idx="1"/>
          </p:nvPr>
        </p:nvSpPr>
        <p:spPr/>
        <p:txBody>
          <a:bodyPr/>
          <a:lstStyle/>
          <a:p>
            <a:r>
              <a:rPr lang="en-US" dirty="0" smtClean="0"/>
              <a:t>Learning: important role in pattern finding</a:t>
            </a:r>
          </a:p>
          <a:p>
            <a:endParaRPr lang="en-US" dirty="0" smtClean="0"/>
          </a:p>
          <a:p>
            <a:r>
              <a:rPr lang="en-US" b="1" dirty="0" smtClean="0"/>
              <a:t>Short term</a:t>
            </a:r>
            <a:r>
              <a:rPr lang="en-US" dirty="0" smtClean="0"/>
              <a:t>: </a:t>
            </a:r>
            <a:r>
              <a:rPr lang="en-US" b="1" i="1" dirty="0" smtClean="0">
                <a:solidFill>
                  <a:srgbClr val="FF0000"/>
                </a:solidFill>
              </a:rPr>
              <a:t>priming</a:t>
            </a:r>
          </a:p>
          <a:p>
            <a:pPr marL="342900" indent="-342900">
              <a:buFont typeface="Arial" panose="020B0604020202020204" pitchFamily="34" charset="0"/>
              <a:buChar char="•"/>
            </a:pPr>
            <a:r>
              <a:rPr lang="en-US" sz="1800" dirty="0" smtClean="0"/>
              <a:t>see pattern once and it's easy to identify later</a:t>
            </a:r>
          </a:p>
          <a:p>
            <a:endParaRPr lang="en-US" dirty="0"/>
          </a:p>
          <a:p>
            <a:r>
              <a:rPr lang="en-US" b="1" dirty="0" smtClean="0"/>
              <a:t>Long term</a:t>
            </a:r>
            <a:r>
              <a:rPr lang="en-US" dirty="0" smtClean="0"/>
              <a:t>: seeing patterns through many trials</a:t>
            </a:r>
            <a:endParaRPr lang="en-US" dirty="0"/>
          </a:p>
        </p:txBody>
      </p:sp>
    </p:spTree>
    <p:extLst>
      <p:ext uri="{BB962C8B-B14F-4D97-AF65-F5344CB8AC3E}">
        <p14:creationId xmlns:p14="http://schemas.microsoft.com/office/powerpoint/2010/main" val="2175896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Laws</a:t>
            </a:r>
            <a:endParaRPr lang="en-US" dirty="0"/>
          </a:p>
        </p:txBody>
      </p:sp>
      <p:sp>
        <p:nvSpPr>
          <p:cNvPr id="3" name="Content Placeholder 2"/>
          <p:cNvSpPr>
            <a:spLocks noGrp="1"/>
          </p:cNvSpPr>
          <p:nvPr>
            <p:ph idx="1"/>
          </p:nvPr>
        </p:nvSpPr>
        <p:spPr/>
        <p:txBody>
          <a:bodyPr/>
          <a:lstStyle/>
          <a:p>
            <a:r>
              <a:rPr lang="en-US" b="1" dirty="0"/>
              <a:t>Gestalt s</a:t>
            </a:r>
            <a:r>
              <a:rPr lang="en-US" b="1" dirty="0" smtClean="0"/>
              <a:t>chool </a:t>
            </a:r>
            <a:r>
              <a:rPr lang="en-US" b="1" dirty="0"/>
              <a:t>of </a:t>
            </a:r>
            <a:r>
              <a:rPr lang="en-US" b="1" dirty="0" smtClean="0"/>
              <a:t>psychology (1912)</a:t>
            </a:r>
          </a:p>
          <a:p>
            <a:pPr marL="342900" indent="-342900">
              <a:buFont typeface="Arial" panose="020B0604020202020204" pitchFamily="34" charset="0"/>
              <a:buChar char="•"/>
            </a:pPr>
            <a:r>
              <a:rPr lang="en-US" i="1" dirty="0" smtClean="0">
                <a:solidFill>
                  <a:srgbClr val="FF0000"/>
                </a:solidFill>
              </a:rPr>
              <a:t>gestalt</a:t>
            </a:r>
            <a:r>
              <a:rPr lang="en-US" i="1" dirty="0" smtClean="0"/>
              <a:t>: pattern </a:t>
            </a:r>
            <a:r>
              <a:rPr lang="en-US" dirty="0"/>
              <a:t>in German</a:t>
            </a:r>
            <a:endParaRPr lang="en-US" dirty="0" smtClean="0"/>
          </a:p>
          <a:p>
            <a:pPr marL="342900" indent="-342900">
              <a:buFont typeface="Arial" panose="020B0604020202020204" pitchFamily="34" charset="0"/>
              <a:buChar char="•"/>
            </a:pPr>
            <a:r>
              <a:rPr lang="en-US" dirty="0" smtClean="0"/>
              <a:t>Max </a:t>
            </a:r>
            <a:r>
              <a:rPr lang="en-US" dirty="0"/>
              <a:t>Westheimer, Kurt </a:t>
            </a:r>
            <a:r>
              <a:rPr lang="en-US" dirty="0" err="1"/>
              <a:t>Koffka</a:t>
            </a:r>
            <a:r>
              <a:rPr lang="en-US" dirty="0"/>
              <a:t>, </a:t>
            </a:r>
            <a:r>
              <a:rPr lang="en-US" dirty="0" smtClean="0"/>
              <a:t>Wolfgang Kohler, and others</a:t>
            </a:r>
          </a:p>
          <a:p>
            <a:pPr marL="342900" indent="-342900">
              <a:buFont typeface="Arial" panose="020B0604020202020204" pitchFamily="34" charset="0"/>
              <a:buChar char="•"/>
            </a:pPr>
            <a:r>
              <a:rPr lang="en-US" dirty="0" smtClean="0"/>
              <a:t>1</a:t>
            </a:r>
            <a:r>
              <a:rPr lang="en-US" baseline="30000" dirty="0" smtClean="0"/>
              <a:t>st</a:t>
            </a:r>
            <a:r>
              <a:rPr lang="en-US" dirty="0" smtClean="0"/>
              <a:t> serious </a:t>
            </a:r>
            <a:r>
              <a:rPr lang="en-US" dirty="0"/>
              <a:t>attempt to understand pattern </a:t>
            </a:r>
            <a:r>
              <a:rPr lang="en-US" dirty="0" smtClean="0"/>
              <a:t>perception</a:t>
            </a:r>
          </a:p>
          <a:p>
            <a:pPr marL="342900" indent="-342900">
              <a:buFont typeface="Arial" panose="020B0604020202020204" pitchFamily="34" charset="0"/>
              <a:buChar char="•"/>
            </a:pPr>
            <a:r>
              <a:rPr lang="en-US" dirty="0"/>
              <a:t>P</a:t>
            </a:r>
            <a:r>
              <a:rPr lang="en-US" dirty="0" smtClean="0"/>
              <a:t>rovided </a:t>
            </a:r>
            <a:r>
              <a:rPr lang="en-US" dirty="0"/>
              <a:t>a clear description of many </a:t>
            </a:r>
            <a:r>
              <a:rPr lang="en-US" dirty="0" smtClean="0"/>
              <a:t>basic perceptual phenomena: </a:t>
            </a:r>
            <a:r>
              <a:rPr lang="en-US" b="1" dirty="0" smtClean="0">
                <a:solidFill>
                  <a:srgbClr val="FF0000"/>
                </a:solidFill>
              </a:rPr>
              <a:t>Gestalt Laws</a:t>
            </a:r>
          </a:p>
          <a:p>
            <a:pPr algn="ctr"/>
            <a:endParaRPr lang="en-US" b="1" dirty="0" smtClean="0">
              <a:solidFill>
                <a:srgbClr val="7030A0"/>
              </a:solidFill>
            </a:endParaRPr>
          </a:p>
          <a:p>
            <a:pPr algn="ctr"/>
            <a:r>
              <a:rPr lang="en-US" b="1" dirty="0" smtClean="0">
                <a:solidFill>
                  <a:srgbClr val="7030A0"/>
                </a:solidFill>
              </a:rPr>
              <a:t>"</a:t>
            </a:r>
            <a:r>
              <a:rPr lang="en-US" dirty="0" smtClean="0">
                <a:solidFill>
                  <a:srgbClr val="7030A0"/>
                </a:solidFill>
              </a:rPr>
              <a:t>whole is greater (other) than the sum of its parts"</a:t>
            </a:r>
            <a:endParaRPr lang="en-US" b="1" dirty="0" smtClean="0">
              <a:solidFill>
                <a:srgbClr val="7030A0"/>
              </a:solidFill>
            </a:endParaRPr>
          </a:p>
        </p:txBody>
      </p:sp>
    </p:spTree>
    <p:extLst>
      <p:ext uri="{BB962C8B-B14F-4D97-AF65-F5344CB8AC3E}">
        <p14:creationId xmlns:p14="http://schemas.microsoft.com/office/powerpoint/2010/main" val="2114580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Laws</a:t>
            </a:r>
            <a:endParaRPr lang="en-US"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smtClean="0"/>
              <a:t>Robust </a:t>
            </a:r>
            <a:r>
              <a:rPr lang="en-US" dirty="0"/>
              <a:t>rules that describe the way we see patterns in visual </a:t>
            </a:r>
            <a:r>
              <a:rPr lang="en-US" dirty="0" smtClean="0"/>
              <a:t>displays</a:t>
            </a:r>
          </a:p>
          <a:p>
            <a:pPr marL="342900" indent="-342900">
              <a:buFont typeface="Arial" panose="020B0604020202020204" pitchFamily="34" charset="0"/>
              <a:buChar char="•"/>
            </a:pPr>
            <a:r>
              <a:rPr lang="en-US" dirty="0" smtClean="0"/>
              <a:t>Descriptive theory, but useful</a:t>
            </a:r>
          </a:p>
          <a:p>
            <a:pPr marL="342900" indent="-342900">
              <a:buFont typeface="Arial" panose="020B0604020202020204" pitchFamily="34" charset="0"/>
              <a:buChar char="•"/>
            </a:pPr>
            <a:r>
              <a:rPr lang="en-US" dirty="0" smtClean="0"/>
              <a:t>Easily translate into visualization design </a:t>
            </a:r>
            <a:r>
              <a:rPr lang="en-US" dirty="0"/>
              <a:t>principles </a:t>
            </a:r>
            <a:endParaRPr lang="en-US" dirty="0" smtClean="0"/>
          </a:p>
        </p:txBody>
      </p:sp>
    </p:spTree>
    <p:extLst>
      <p:ext uri="{BB962C8B-B14F-4D97-AF65-F5344CB8AC3E}">
        <p14:creationId xmlns:p14="http://schemas.microsoft.com/office/powerpoint/2010/main" val="3632938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Laws</a:t>
            </a:r>
            <a:endParaRPr lang="en-US" dirty="0"/>
          </a:p>
        </p:txBody>
      </p:sp>
      <p:sp>
        <p:nvSpPr>
          <p:cNvPr id="3" name="Content Placeholder 2"/>
          <p:cNvSpPr>
            <a:spLocks noGrp="1"/>
          </p:cNvSpPr>
          <p:nvPr>
            <p:ph idx="1"/>
          </p:nvPr>
        </p:nvSpPr>
        <p:spPr/>
        <p:txBody>
          <a:bodyPr/>
          <a:lstStyle/>
          <a:p>
            <a:r>
              <a:rPr lang="en-US" b="1" dirty="0" smtClean="0"/>
              <a:t>Gestalt laws</a:t>
            </a:r>
            <a:r>
              <a:rPr lang="en-US" dirty="0" smtClean="0"/>
              <a:t>:</a:t>
            </a:r>
          </a:p>
          <a:p>
            <a:pPr marL="342900" indent="-342900">
              <a:buFont typeface="Arial" panose="020B0604020202020204" pitchFamily="34" charset="0"/>
              <a:buChar char="•"/>
            </a:pPr>
            <a:r>
              <a:rPr lang="en-US" dirty="0" smtClean="0"/>
              <a:t>proximity</a:t>
            </a:r>
          </a:p>
          <a:p>
            <a:pPr marL="342900" indent="-342900">
              <a:buFont typeface="Arial" panose="020B0604020202020204" pitchFamily="34" charset="0"/>
              <a:buChar char="•"/>
            </a:pPr>
            <a:r>
              <a:rPr lang="en-US" dirty="0" smtClean="0"/>
              <a:t>similarity</a:t>
            </a:r>
          </a:p>
          <a:p>
            <a:pPr marL="342900" indent="-342900">
              <a:buFont typeface="Arial" panose="020B0604020202020204" pitchFamily="34" charset="0"/>
              <a:buChar char="•"/>
            </a:pPr>
            <a:r>
              <a:rPr lang="en-US" dirty="0" smtClean="0"/>
              <a:t>connectedness</a:t>
            </a:r>
          </a:p>
          <a:p>
            <a:pPr marL="342900" indent="-342900">
              <a:buFont typeface="Arial" panose="020B0604020202020204" pitchFamily="34" charset="0"/>
              <a:buChar char="•"/>
            </a:pPr>
            <a:r>
              <a:rPr lang="en-US" dirty="0" smtClean="0"/>
              <a:t>continuity</a:t>
            </a:r>
          </a:p>
          <a:p>
            <a:pPr marL="342900" indent="-342900">
              <a:buFont typeface="Arial" panose="020B0604020202020204" pitchFamily="34" charset="0"/>
              <a:buChar char="•"/>
            </a:pPr>
            <a:r>
              <a:rPr lang="en-US" dirty="0" smtClean="0"/>
              <a:t>symmetry</a:t>
            </a:r>
          </a:p>
          <a:p>
            <a:pPr marL="342900" indent="-342900">
              <a:buFont typeface="Arial" panose="020B0604020202020204" pitchFamily="34" charset="0"/>
              <a:buChar char="•"/>
            </a:pPr>
            <a:r>
              <a:rPr lang="en-US" dirty="0" smtClean="0"/>
              <a:t>closure</a:t>
            </a:r>
          </a:p>
          <a:p>
            <a:pPr marL="342900" indent="-342900">
              <a:buFont typeface="Arial" panose="020B0604020202020204" pitchFamily="34" charset="0"/>
              <a:buChar char="•"/>
            </a:pPr>
            <a:r>
              <a:rPr lang="en-US" dirty="0" smtClean="0"/>
              <a:t>relative size</a:t>
            </a:r>
          </a:p>
          <a:p>
            <a:pPr marL="342900" indent="-342900">
              <a:buFont typeface="Arial" panose="020B0604020202020204" pitchFamily="34" charset="0"/>
              <a:buChar char="•"/>
            </a:pPr>
            <a:r>
              <a:rPr lang="en-US" dirty="0" smtClean="0"/>
              <a:t>figure and ground</a:t>
            </a:r>
          </a:p>
          <a:p>
            <a:pPr marL="342900" indent="-342900">
              <a:buFont typeface="Arial" panose="020B0604020202020204" pitchFamily="34" charset="0"/>
              <a:buChar char="•"/>
            </a:pPr>
            <a:r>
              <a:rPr lang="en-US" dirty="0" smtClean="0"/>
              <a:t>common fate</a:t>
            </a:r>
            <a:endParaRPr lang="en-US" dirty="0"/>
          </a:p>
          <a:p>
            <a:endParaRPr lang="en-US" dirty="0"/>
          </a:p>
        </p:txBody>
      </p:sp>
    </p:spTree>
    <p:extLst>
      <p:ext uri="{BB962C8B-B14F-4D97-AF65-F5344CB8AC3E}">
        <p14:creationId xmlns:p14="http://schemas.microsoft.com/office/powerpoint/2010/main" val="3466168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Laws - Proximity</a:t>
            </a:r>
            <a:endParaRPr lang="en-US" dirty="0"/>
          </a:p>
        </p:txBody>
      </p:sp>
      <p:sp>
        <p:nvSpPr>
          <p:cNvPr id="3" name="Content Placeholder 2"/>
          <p:cNvSpPr>
            <a:spLocks noGrp="1"/>
          </p:cNvSpPr>
          <p:nvPr>
            <p:ph idx="1"/>
          </p:nvPr>
        </p:nvSpPr>
        <p:spPr>
          <a:xfrm>
            <a:off x="685800" y="1219200"/>
            <a:ext cx="8001000" cy="4114800"/>
          </a:xfrm>
        </p:spPr>
        <p:txBody>
          <a:bodyPr/>
          <a:lstStyle/>
          <a:p>
            <a:r>
              <a:rPr lang="en-US" b="1" dirty="0" smtClean="0"/>
              <a:t>Spatial proximity</a:t>
            </a:r>
            <a:r>
              <a:rPr lang="en-US" dirty="0" smtClean="0"/>
              <a:t>: </a:t>
            </a:r>
          </a:p>
          <a:p>
            <a:r>
              <a:rPr lang="en-US" dirty="0" smtClean="0"/>
              <a:t>powerful cue for perceptual organization</a:t>
            </a:r>
          </a:p>
          <a:p>
            <a:endParaRPr lang="en-US" dirty="0" smtClean="0"/>
          </a:p>
          <a:p>
            <a:r>
              <a:rPr lang="en-US" dirty="0" smtClean="0"/>
              <a:t>Things closer together are perceptually grouped together</a:t>
            </a:r>
          </a:p>
          <a:p>
            <a:endParaRPr lang="en-US" dirty="0" smtClean="0"/>
          </a:p>
          <a:p>
            <a:r>
              <a:rPr lang="en-US" dirty="0" smtClean="0"/>
              <a:t>Due to this proximity relationships, </a:t>
            </a:r>
          </a:p>
          <a:p>
            <a:r>
              <a:rPr lang="en-US" dirty="0" smtClean="0"/>
              <a:t>we perceive two groupings of dots here:</a:t>
            </a:r>
          </a:p>
          <a:p>
            <a:endParaRPr lang="en-US" dirty="0" smtClean="0"/>
          </a:p>
          <a:p>
            <a:endParaRPr lang="en-US" dirty="0" smtClean="0"/>
          </a:p>
        </p:txBody>
      </p:sp>
      <p:pic>
        <p:nvPicPr>
          <p:cNvPr id="5" name="Picture 2"/>
          <p:cNvPicPr>
            <a:picLocks noChangeAspect="1" noChangeArrowheads="1"/>
          </p:cNvPicPr>
          <p:nvPr/>
        </p:nvPicPr>
        <p:blipFill>
          <a:blip r:embed="rId3" cstate="print"/>
          <a:srcRect/>
          <a:stretch>
            <a:fillRect/>
          </a:stretch>
        </p:blipFill>
        <p:spPr bwMode="auto">
          <a:xfrm>
            <a:off x="3352800" y="4152900"/>
            <a:ext cx="2600325" cy="2705100"/>
          </a:xfrm>
          <a:prstGeom prst="rect">
            <a:avLst/>
          </a:prstGeom>
          <a:noFill/>
          <a:ln w="9525">
            <a:noFill/>
            <a:miter lim="800000"/>
            <a:headEnd/>
            <a:tailEnd/>
          </a:ln>
        </p:spPr>
      </p:pic>
    </p:spTree>
    <p:extLst>
      <p:ext uri="{BB962C8B-B14F-4D97-AF65-F5344CB8AC3E}">
        <p14:creationId xmlns:p14="http://schemas.microsoft.com/office/powerpoint/2010/main" val="4356777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Laws - Proximity</a:t>
            </a:r>
            <a:endParaRPr lang="en-US" dirty="0"/>
          </a:p>
        </p:txBody>
      </p:sp>
      <p:pic>
        <p:nvPicPr>
          <p:cNvPr id="5" name="Picture 2"/>
          <p:cNvPicPr>
            <a:picLocks noChangeAspect="1" noChangeArrowheads="1"/>
          </p:cNvPicPr>
          <p:nvPr/>
        </p:nvPicPr>
        <p:blipFill>
          <a:blip r:embed="rId3" cstate="print">
            <a:lum/>
          </a:blip>
          <a:srcRect/>
          <a:stretch>
            <a:fillRect/>
          </a:stretch>
        </p:blipFill>
        <p:spPr bwMode="auto">
          <a:xfrm>
            <a:off x="609600" y="1447800"/>
            <a:ext cx="8019774" cy="3886199"/>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Laws - Proximity</a:t>
            </a:r>
            <a:endParaRPr lang="en-US" dirty="0"/>
          </a:p>
        </p:txBody>
      </p:sp>
      <p:sp>
        <p:nvSpPr>
          <p:cNvPr id="3" name="Content Placeholder 2"/>
          <p:cNvSpPr>
            <a:spLocks noGrp="1"/>
          </p:cNvSpPr>
          <p:nvPr>
            <p:ph idx="1"/>
          </p:nvPr>
        </p:nvSpPr>
        <p:spPr/>
        <p:txBody>
          <a:bodyPr/>
          <a:lstStyle/>
          <a:p>
            <a:r>
              <a:rPr lang="en-US" i="1" dirty="0" smtClean="0"/>
              <a:t>The </a:t>
            </a:r>
            <a:r>
              <a:rPr lang="en-US" i="1" dirty="0" smtClean="0">
                <a:solidFill>
                  <a:srgbClr val="7030A0"/>
                </a:solidFill>
              </a:rPr>
              <a:t>principle of spatial concentration</a:t>
            </a:r>
            <a:r>
              <a:rPr lang="en-US" dirty="0" smtClean="0">
                <a:solidFill>
                  <a:srgbClr val="7030A0"/>
                </a:solidFill>
              </a:rPr>
              <a:t> </a:t>
            </a:r>
            <a:r>
              <a:rPr lang="en-US" dirty="0" smtClean="0"/>
              <a:t>(Slocum, 1983):</a:t>
            </a:r>
          </a:p>
          <a:p>
            <a:r>
              <a:rPr lang="en-US" sz="2000" dirty="0" smtClean="0"/>
              <a:t>we perceptually group regions of similar element density</a:t>
            </a:r>
          </a:p>
        </p:txBody>
      </p:sp>
      <p:pic>
        <p:nvPicPr>
          <p:cNvPr id="3074" name="Picture 2"/>
          <p:cNvPicPr>
            <a:picLocks noChangeAspect="1" noChangeArrowheads="1"/>
          </p:cNvPicPr>
          <p:nvPr/>
        </p:nvPicPr>
        <p:blipFill>
          <a:blip r:embed="rId3" cstate="print"/>
          <a:srcRect/>
          <a:stretch>
            <a:fillRect/>
          </a:stretch>
        </p:blipFill>
        <p:spPr bwMode="auto">
          <a:xfrm>
            <a:off x="2362200" y="2438400"/>
            <a:ext cx="4419600" cy="3979768"/>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marL="342900" indent="-342900"/>
            <a:r>
              <a:rPr lang="en-US" dirty="0" smtClean="0"/>
              <a:t>Color - Theory</a:t>
            </a:r>
            <a:endParaRPr lang="en-US" dirty="0"/>
          </a:p>
        </p:txBody>
      </p:sp>
    </p:spTree>
    <p:extLst>
      <p:ext uri="{BB962C8B-B14F-4D97-AF65-F5344CB8AC3E}">
        <p14:creationId xmlns:p14="http://schemas.microsoft.com/office/powerpoint/2010/main" val="29518788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Laws - Proximity</a:t>
            </a:r>
            <a:endParaRPr lang="en-US" dirty="0"/>
          </a:p>
        </p:txBody>
      </p:sp>
      <p:sp>
        <p:nvSpPr>
          <p:cNvPr id="3" name="Content Placeholder 2"/>
          <p:cNvSpPr>
            <a:spLocks noGrp="1"/>
          </p:cNvSpPr>
          <p:nvPr>
            <p:ph idx="1"/>
          </p:nvPr>
        </p:nvSpPr>
        <p:spPr/>
        <p:txBody>
          <a:bodyPr/>
          <a:lstStyle/>
          <a:p>
            <a:r>
              <a:rPr lang="en-US" b="1" dirty="0" smtClean="0"/>
              <a:t>Application of the proximity law:</a:t>
            </a:r>
          </a:p>
          <a:p>
            <a:r>
              <a:rPr lang="en-US" dirty="0" smtClean="0"/>
              <a:t>emphasize the relationships between different data entities by placing them in proximity</a:t>
            </a:r>
          </a:p>
          <a:p>
            <a:endParaRPr lang="en-US" dirty="0" smtClean="0"/>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Laws - Similarity</a:t>
            </a:r>
            <a:endParaRPr lang="en-US" dirty="0"/>
          </a:p>
        </p:txBody>
      </p:sp>
      <p:sp>
        <p:nvSpPr>
          <p:cNvPr id="3" name="Content Placeholder 2"/>
          <p:cNvSpPr>
            <a:spLocks noGrp="1"/>
          </p:cNvSpPr>
          <p:nvPr>
            <p:ph idx="1"/>
          </p:nvPr>
        </p:nvSpPr>
        <p:spPr/>
        <p:txBody>
          <a:bodyPr/>
          <a:lstStyle/>
          <a:p>
            <a:r>
              <a:rPr lang="en-US" b="1" dirty="0" smtClean="0"/>
              <a:t>Similarity:</a:t>
            </a:r>
          </a:p>
          <a:p>
            <a:r>
              <a:rPr lang="en-US" dirty="0" smtClean="0"/>
              <a:t>similar elements tend to be grouped together</a:t>
            </a:r>
          </a:p>
          <a:p>
            <a:endParaRPr lang="en-US" dirty="0" smtClean="0"/>
          </a:p>
          <a:p>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685800" y="2580400"/>
            <a:ext cx="7820025" cy="3376372"/>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Laws - Similarity</a:t>
            </a:r>
            <a:endParaRPr lang="en-US" dirty="0"/>
          </a:p>
        </p:txBody>
      </p:sp>
      <p:sp>
        <p:nvSpPr>
          <p:cNvPr id="3" name="Content Placeholder 2"/>
          <p:cNvSpPr>
            <a:spLocks noGrp="1"/>
          </p:cNvSpPr>
          <p:nvPr>
            <p:ph idx="1"/>
          </p:nvPr>
        </p:nvSpPr>
        <p:spPr/>
        <p:txBody>
          <a:bodyPr/>
          <a:lstStyle/>
          <a:p>
            <a:r>
              <a:rPr lang="en-US" b="1" dirty="0" smtClean="0"/>
              <a:t>Application:</a:t>
            </a:r>
          </a:p>
          <a:p>
            <a:r>
              <a:rPr lang="en-US" dirty="0" smtClean="0"/>
              <a:t>useful if we are designing so that users can easily attend to either one pattern or the other</a:t>
            </a:r>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609600" y="2514600"/>
            <a:ext cx="7881809" cy="335280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Laws - Connectedness</a:t>
            </a:r>
            <a:endParaRPr lang="en-US" dirty="0"/>
          </a:p>
        </p:txBody>
      </p:sp>
      <p:sp>
        <p:nvSpPr>
          <p:cNvPr id="3" name="Content Placeholder 2"/>
          <p:cNvSpPr>
            <a:spLocks noGrp="1"/>
          </p:cNvSpPr>
          <p:nvPr>
            <p:ph idx="1"/>
          </p:nvPr>
        </p:nvSpPr>
        <p:spPr/>
        <p:txBody>
          <a:bodyPr/>
          <a:lstStyle/>
          <a:p>
            <a:r>
              <a:rPr lang="en-US" b="1" dirty="0" smtClean="0"/>
              <a:t>Connectedness</a:t>
            </a:r>
            <a:r>
              <a:rPr lang="en-US" dirty="0" smtClean="0"/>
              <a:t> (Palmer and Rock - 1994):</a:t>
            </a:r>
          </a:p>
          <a:p>
            <a:r>
              <a:rPr lang="en-US" dirty="0" smtClean="0"/>
              <a:t>fundamental Gestalt organizing principle</a:t>
            </a:r>
          </a:p>
          <a:p>
            <a:r>
              <a:rPr lang="en-US" dirty="0" smtClean="0"/>
              <a:t>that the Gestalt psychologists overlooked</a:t>
            </a:r>
            <a:endParaRPr lang="en-US" dirty="0"/>
          </a:p>
        </p:txBody>
      </p:sp>
      <p:pic>
        <p:nvPicPr>
          <p:cNvPr id="6146" name="Picture 2"/>
          <p:cNvPicPr>
            <a:picLocks noChangeAspect="1" noChangeArrowheads="1"/>
          </p:cNvPicPr>
          <p:nvPr/>
        </p:nvPicPr>
        <p:blipFill>
          <a:blip r:embed="rId3" cstate="print"/>
          <a:srcRect/>
          <a:stretch>
            <a:fillRect/>
          </a:stretch>
        </p:blipFill>
        <p:spPr bwMode="auto">
          <a:xfrm>
            <a:off x="1981200" y="2590800"/>
            <a:ext cx="4804780" cy="3938264"/>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Laws - Continuity</a:t>
            </a:r>
            <a:endParaRPr lang="en-US" dirty="0"/>
          </a:p>
        </p:txBody>
      </p:sp>
      <p:sp>
        <p:nvSpPr>
          <p:cNvPr id="3" name="Content Placeholder 2"/>
          <p:cNvSpPr>
            <a:spLocks noGrp="1"/>
          </p:cNvSpPr>
          <p:nvPr>
            <p:ph idx="1"/>
          </p:nvPr>
        </p:nvSpPr>
        <p:spPr/>
        <p:txBody>
          <a:bodyPr/>
          <a:lstStyle/>
          <a:p>
            <a:r>
              <a:rPr lang="en-US" b="1" dirty="0" smtClean="0"/>
              <a:t>Continuity</a:t>
            </a:r>
            <a:r>
              <a:rPr lang="en-US" dirty="0" smtClean="0"/>
              <a:t>:</a:t>
            </a:r>
          </a:p>
          <a:p>
            <a:r>
              <a:rPr lang="en-US" dirty="0" smtClean="0"/>
              <a:t>more likely to construct visual entities out</a:t>
            </a:r>
          </a:p>
          <a:p>
            <a:r>
              <a:rPr lang="en-US" dirty="0" smtClean="0"/>
              <a:t>of visual elements that are </a:t>
            </a:r>
            <a:r>
              <a:rPr lang="en-US" dirty="0" smtClean="0">
                <a:solidFill>
                  <a:srgbClr val="7030A0"/>
                </a:solidFill>
              </a:rPr>
              <a:t>smooth</a:t>
            </a:r>
            <a:r>
              <a:rPr lang="en-US" dirty="0" smtClean="0"/>
              <a:t> and </a:t>
            </a:r>
            <a:r>
              <a:rPr lang="en-US" dirty="0" smtClean="0">
                <a:solidFill>
                  <a:srgbClr val="7030A0"/>
                </a:solidFill>
              </a:rPr>
              <a:t>continuous</a:t>
            </a:r>
          </a:p>
          <a:p>
            <a:r>
              <a:rPr lang="en-US" sz="1800" dirty="0" smtClean="0"/>
              <a:t>(rather than ones that contain abrupt changes in direction)</a:t>
            </a:r>
            <a:endParaRPr lang="en-US" sz="1800" dirty="0"/>
          </a:p>
        </p:txBody>
      </p:sp>
      <p:pic>
        <p:nvPicPr>
          <p:cNvPr id="7170" name="Picture 2"/>
          <p:cNvPicPr>
            <a:picLocks noChangeAspect="1" noChangeArrowheads="1"/>
          </p:cNvPicPr>
          <p:nvPr/>
        </p:nvPicPr>
        <p:blipFill>
          <a:blip r:embed="rId3" cstate="print"/>
          <a:srcRect/>
          <a:stretch>
            <a:fillRect/>
          </a:stretch>
        </p:blipFill>
        <p:spPr bwMode="auto">
          <a:xfrm>
            <a:off x="533400" y="3200400"/>
            <a:ext cx="7795845" cy="289560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Laws - Continuity</a:t>
            </a:r>
            <a:endParaRPr lang="en-US" dirty="0"/>
          </a:p>
        </p:txBody>
      </p:sp>
      <p:pic>
        <p:nvPicPr>
          <p:cNvPr id="8194" name="Picture 2"/>
          <p:cNvPicPr>
            <a:picLocks noChangeAspect="1" noChangeArrowheads="1"/>
          </p:cNvPicPr>
          <p:nvPr/>
        </p:nvPicPr>
        <p:blipFill>
          <a:blip r:embed="rId3" cstate="print"/>
          <a:srcRect/>
          <a:stretch>
            <a:fillRect/>
          </a:stretch>
        </p:blipFill>
        <p:spPr bwMode="auto">
          <a:xfrm>
            <a:off x="533400" y="1752600"/>
            <a:ext cx="7915275" cy="31227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cstate="print"/>
          <a:srcRect/>
          <a:stretch>
            <a:fillRect/>
          </a:stretch>
        </p:blipFill>
        <p:spPr bwMode="auto">
          <a:xfrm>
            <a:off x="1447800" y="762000"/>
            <a:ext cx="6172200" cy="6172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Gestalt Laws - Continuity</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Laws - Symmetry</a:t>
            </a:r>
            <a:endParaRPr lang="en-US" dirty="0"/>
          </a:p>
        </p:txBody>
      </p:sp>
      <p:sp>
        <p:nvSpPr>
          <p:cNvPr id="3" name="Content Placeholder 2"/>
          <p:cNvSpPr>
            <a:spLocks noGrp="1"/>
          </p:cNvSpPr>
          <p:nvPr>
            <p:ph idx="1"/>
          </p:nvPr>
        </p:nvSpPr>
        <p:spPr/>
        <p:txBody>
          <a:bodyPr/>
          <a:lstStyle/>
          <a:p>
            <a:r>
              <a:rPr lang="en-US" b="1" dirty="0" smtClean="0"/>
              <a:t>Symmetry: </a:t>
            </a:r>
          </a:p>
          <a:p>
            <a:r>
              <a:rPr lang="en-US" dirty="0" smtClean="0"/>
              <a:t>symmetrical elements are perceived as part of the same group</a:t>
            </a:r>
          </a:p>
          <a:p>
            <a:endParaRPr lang="en-US" dirty="0"/>
          </a:p>
        </p:txBody>
      </p:sp>
      <p:pic>
        <p:nvPicPr>
          <p:cNvPr id="10242" name="Picture 2"/>
          <p:cNvPicPr>
            <a:picLocks noChangeAspect="1" noChangeArrowheads="1"/>
          </p:cNvPicPr>
          <p:nvPr/>
        </p:nvPicPr>
        <p:blipFill>
          <a:blip r:embed="rId3" cstate="print"/>
          <a:srcRect/>
          <a:stretch>
            <a:fillRect/>
          </a:stretch>
        </p:blipFill>
        <p:spPr bwMode="auto">
          <a:xfrm>
            <a:off x="685800" y="2743200"/>
            <a:ext cx="7772400" cy="3765122"/>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Laws - Symmetry</a:t>
            </a:r>
            <a:endParaRPr lang="en-US" dirty="0"/>
          </a:p>
        </p:txBody>
      </p:sp>
      <p:sp>
        <p:nvSpPr>
          <p:cNvPr id="3" name="Content Placeholder 2"/>
          <p:cNvSpPr>
            <a:spLocks noGrp="1"/>
          </p:cNvSpPr>
          <p:nvPr>
            <p:ph idx="1"/>
          </p:nvPr>
        </p:nvSpPr>
        <p:spPr/>
        <p:txBody>
          <a:bodyPr/>
          <a:lstStyle/>
          <a:p>
            <a:r>
              <a:rPr lang="en-US" b="1" dirty="0" smtClean="0"/>
              <a:t>Application</a:t>
            </a:r>
            <a:r>
              <a:rPr lang="en-US" dirty="0" smtClean="0"/>
              <a:t>: visual analysis of time-series data</a:t>
            </a:r>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2667000" y="1828800"/>
            <a:ext cx="3581400" cy="4599887"/>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Laws - Closure</a:t>
            </a:r>
            <a:endParaRPr lang="en-US" dirty="0"/>
          </a:p>
        </p:txBody>
      </p:sp>
      <p:sp>
        <p:nvSpPr>
          <p:cNvPr id="3" name="Content Placeholder 2"/>
          <p:cNvSpPr>
            <a:spLocks noGrp="1"/>
          </p:cNvSpPr>
          <p:nvPr>
            <p:ph idx="1"/>
          </p:nvPr>
        </p:nvSpPr>
        <p:spPr/>
        <p:txBody>
          <a:bodyPr/>
          <a:lstStyle/>
          <a:p>
            <a:r>
              <a:rPr lang="en-US" dirty="0" smtClean="0"/>
              <a:t>Closure: a closed contour tends to be seen as an object</a:t>
            </a:r>
            <a:endParaRPr lang="en-US" dirty="0"/>
          </a:p>
        </p:txBody>
      </p:sp>
      <p:pic>
        <p:nvPicPr>
          <p:cNvPr id="12290" name="Picture 2"/>
          <p:cNvPicPr>
            <a:picLocks noChangeAspect="1" noChangeArrowheads="1"/>
          </p:cNvPicPr>
          <p:nvPr/>
        </p:nvPicPr>
        <p:blipFill>
          <a:blip r:embed="rId3" cstate="print"/>
          <a:srcRect/>
          <a:stretch>
            <a:fillRect/>
          </a:stretch>
        </p:blipFill>
        <p:spPr bwMode="auto">
          <a:xfrm>
            <a:off x="761999" y="2495949"/>
            <a:ext cx="7696201" cy="2352275"/>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Theory</a:t>
            </a:r>
            <a:endParaRPr lang="en-US" dirty="0"/>
          </a:p>
        </p:txBody>
      </p:sp>
      <p:sp>
        <p:nvSpPr>
          <p:cNvPr id="3" name="Content Placeholder 2"/>
          <p:cNvSpPr>
            <a:spLocks noGrp="1"/>
          </p:cNvSpPr>
          <p:nvPr>
            <p:ph idx="1"/>
          </p:nvPr>
        </p:nvSpPr>
        <p:spPr/>
        <p:txBody>
          <a:bodyPr/>
          <a:lstStyle/>
          <a:p>
            <a:r>
              <a:rPr lang="en-US" b="1" dirty="0" err="1" smtClean="0"/>
              <a:t>Trichromacy</a:t>
            </a:r>
            <a:r>
              <a:rPr lang="en-US" b="1" dirty="0" smtClean="0"/>
              <a:t> Theory</a:t>
            </a:r>
          </a:p>
          <a:p>
            <a:r>
              <a:rPr lang="en-US" dirty="0" smtClean="0"/>
              <a:t>3 distinct color receptors (</a:t>
            </a:r>
            <a:r>
              <a:rPr lang="en-US" i="1" dirty="0" smtClean="0">
                <a:solidFill>
                  <a:srgbClr val="7030A0"/>
                </a:solidFill>
              </a:rPr>
              <a:t>cones</a:t>
            </a:r>
            <a:r>
              <a:rPr lang="en-US" dirty="0" smtClean="0"/>
              <a:t>)</a:t>
            </a:r>
          </a:p>
          <a:p>
            <a:pPr lvl="1"/>
            <a:r>
              <a:rPr lang="en-US" dirty="0" smtClean="0"/>
              <a:t>these function at normal light levels</a:t>
            </a:r>
          </a:p>
          <a:p>
            <a:endParaRPr lang="en-US" dirty="0" smtClean="0"/>
          </a:p>
          <a:p>
            <a:r>
              <a:rPr lang="en-US" dirty="0" smtClean="0"/>
              <a:t>Eyes also have </a:t>
            </a:r>
            <a:r>
              <a:rPr lang="en-US" i="1" dirty="0" smtClean="0">
                <a:solidFill>
                  <a:srgbClr val="7030A0"/>
                </a:solidFill>
              </a:rPr>
              <a:t>rods</a:t>
            </a:r>
          </a:p>
          <a:p>
            <a:pPr lvl="1"/>
            <a:r>
              <a:rPr lang="en-US" dirty="0" smtClean="0"/>
              <a:t>these function at low light levels</a:t>
            </a:r>
          </a:p>
          <a:p>
            <a:pPr lvl="1"/>
            <a:r>
              <a:rPr lang="en-US" dirty="0" err="1" smtClean="0"/>
              <a:t>overstimulated</a:t>
            </a:r>
            <a:r>
              <a:rPr lang="en-US" dirty="0" smtClean="0"/>
              <a:t> at normal light levels, so color can perception is marginal</a:t>
            </a:r>
          </a:p>
          <a:p>
            <a:endParaRPr lang="en-US" dirty="0" smtClean="0"/>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Laws - Closure</a:t>
            </a:r>
            <a:endParaRPr lang="en-US" dirty="0"/>
          </a:p>
        </p:txBody>
      </p:sp>
      <p:sp>
        <p:nvSpPr>
          <p:cNvPr id="3" name="Content Placeholder 2"/>
          <p:cNvSpPr>
            <a:spLocks noGrp="1"/>
          </p:cNvSpPr>
          <p:nvPr>
            <p:ph idx="1"/>
          </p:nvPr>
        </p:nvSpPr>
        <p:spPr/>
        <p:txBody>
          <a:bodyPr/>
          <a:lstStyle/>
          <a:p>
            <a:r>
              <a:rPr lang="en-US" b="1" dirty="0" smtClean="0"/>
              <a:t>Example</a:t>
            </a:r>
            <a:r>
              <a:rPr lang="en-US" dirty="0" smtClean="0"/>
              <a:t>: Euler (or Venn) diagrams</a:t>
            </a:r>
            <a:endParaRPr lang="en-US" dirty="0"/>
          </a:p>
        </p:txBody>
      </p:sp>
      <p:pic>
        <p:nvPicPr>
          <p:cNvPr id="13314" name="Picture 2"/>
          <p:cNvPicPr>
            <a:picLocks noChangeAspect="1" noChangeArrowheads="1"/>
          </p:cNvPicPr>
          <p:nvPr/>
        </p:nvPicPr>
        <p:blipFill>
          <a:blip r:embed="rId2" cstate="print"/>
          <a:srcRect/>
          <a:stretch>
            <a:fillRect/>
          </a:stretch>
        </p:blipFill>
        <p:spPr bwMode="auto">
          <a:xfrm>
            <a:off x="2286000" y="1828800"/>
            <a:ext cx="4800600" cy="4528112"/>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Laws - Closure</a:t>
            </a:r>
            <a:endParaRPr lang="en-US" dirty="0"/>
          </a:p>
        </p:txBody>
      </p:sp>
      <p:pic>
        <p:nvPicPr>
          <p:cNvPr id="14338" name="Picture 2"/>
          <p:cNvPicPr>
            <a:picLocks noChangeAspect="1" noChangeArrowheads="1"/>
          </p:cNvPicPr>
          <p:nvPr/>
        </p:nvPicPr>
        <p:blipFill>
          <a:blip r:embed="rId3" cstate="print"/>
          <a:srcRect/>
          <a:stretch>
            <a:fillRect/>
          </a:stretch>
        </p:blipFill>
        <p:spPr bwMode="auto">
          <a:xfrm>
            <a:off x="685800" y="2314872"/>
            <a:ext cx="7772400" cy="2990552"/>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Laws - Closure</a:t>
            </a:r>
            <a:endParaRPr lang="en-US" dirty="0"/>
          </a:p>
        </p:txBody>
      </p:sp>
      <p:sp>
        <p:nvSpPr>
          <p:cNvPr id="3" name="Content Placeholder 2"/>
          <p:cNvSpPr>
            <a:spLocks noGrp="1"/>
          </p:cNvSpPr>
          <p:nvPr>
            <p:ph idx="1"/>
          </p:nvPr>
        </p:nvSpPr>
        <p:spPr/>
        <p:txBody>
          <a:bodyPr/>
          <a:lstStyle/>
          <a:p>
            <a:r>
              <a:rPr lang="en-US" dirty="0" smtClean="0"/>
              <a:t>Example: GUI interfaces (framing)</a:t>
            </a:r>
            <a:endParaRPr lang="en-US" dirty="0"/>
          </a:p>
        </p:txBody>
      </p:sp>
      <p:pic>
        <p:nvPicPr>
          <p:cNvPr id="15362" name="Picture 2"/>
          <p:cNvPicPr>
            <a:picLocks noChangeAspect="1" noChangeArrowheads="1"/>
          </p:cNvPicPr>
          <p:nvPr/>
        </p:nvPicPr>
        <p:blipFill>
          <a:blip r:embed="rId3" cstate="print"/>
          <a:srcRect/>
          <a:stretch>
            <a:fillRect/>
          </a:stretch>
        </p:blipFill>
        <p:spPr bwMode="auto">
          <a:xfrm>
            <a:off x="1371600" y="2286000"/>
            <a:ext cx="6477001" cy="4306803"/>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Laws - Relative Size</a:t>
            </a:r>
            <a:endParaRPr lang="en-US" dirty="0"/>
          </a:p>
        </p:txBody>
      </p:sp>
      <p:sp>
        <p:nvSpPr>
          <p:cNvPr id="3" name="Content Placeholder 2"/>
          <p:cNvSpPr>
            <a:spLocks noGrp="1"/>
          </p:cNvSpPr>
          <p:nvPr>
            <p:ph idx="1"/>
          </p:nvPr>
        </p:nvSpPr>
        <p:spPr/>
        <p:txBody>
          <a:bodyPr/>
          <a:lstStyle/>
          <a:p>
            <a:r>
              <a:rPr lang="en-US" b="1" dirty="0" smtClean="0"/>
              <a:t>Relative size:</a:t>
            </a:r>
          </a:p>
          <a:p>
            <a:r>
              <a:rPr lang="en-US" dirty="0" smtClean="0"/>
              <a:t>smaller components of a pattern tend to be perceived as objects</a:t>
            </a:r>
            <a:endParaRPr lang="en-US" dirty="0"/>
          </a:p>
        </p:txBody>
      </p:sp>
      <p:pic>
        <p:nvPicPr>
          <p:cNvPr id="16386" name="Picture 2"/>
          <p:cNvPicPr>
            <a:picLocks noChangeAspect="1" noChangeArrowheads="1"/>
          </p:cNvPicPr>
          <p:nvPr/>
        </p:nvPicPr>
        <p:blipFill>
          <a:blip r:embed="rId3" cstate="print"/>
          <a:srcRect/>
          <a:stretch>
            <a:fillRect/>
          </a:stretch>
        </p:blipFill>
        <p:spPr bwMode="auto">
          <a:xfrm>
            <a:off x="2743200" y="2590800"/>
            <a:ext cx="3695700" cy="3984017"/>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Laws - Figure and Ground</a:t>
            </a:r>
            <a:endParaRPr lang="en-US" dirty="0"/>
          </a:p>
        </p:txBody>
      </p:sp>
      <p:sp>
        <p:nvSpPr>
          <p:cNvPr id="3" name="Content Placeholder 2"/>
          <p:cNvSpPr>
            <a:spLocks noGrp="1"/>
          </p:cNvSpPr>
          <p:nvPr>
            <p:ph idx="1"/>
          </p:nvPr>
        </p:nvSpPr>
        <p:spPr/>
        <p:txBody>
          <a:bodyPr/>
          <a:lstStyle/>
          <a:p>
            <a:r>
              <a:rPr lang="en-US" b="1" dirty="0" smtClean="0">
                <a:solidFill>
                  <a:srgbClr val="7030A0"/>
                </a:solidFill>
              </a:rPr>
              <a:t>Figure</a:t>
            </a:r>
            <a:r>
              <a:rPr lang="en-US" dirty="0" smtClean="0"/>
              <a:t> - perceived foreground object</a:t>
            </a:r>
          </a:p>
          <a:p>
            <a:r>
              <a:rPr lang="en-US" b="1" dirty="0" smtClean="0">
                <a:solidFill>
                  <a:srgbClr val="002060"/>
                </a:solidFill>
              </a:rPr>
              <a:t>Ground</a:t>
            </a:r>
            <a:r>
              <a:rPr lang="en-US" dirty="0" smtClean="0"/>
              <a:t> - perceived background (behind object)</a:t>
            </a:r>
          </a:p>
          <a:p>
            <a:endParaRPr lang="en-US" dirty="0" smtClean="0"/>
          </a:p>
          <a:p>
            <a:r>
              <a:rPr lang="en-US" b="1" i="1" dirty="0" smtClean="0"/>
              <a:t>Figure-ground effect</a:t>
            </a:r>
            <a:r>
              <a:rPr lang="en-US" dirty="0" smtClean="0"/>
              <a:t>:</a:t>
            </a:r>
          </a:p>
          <a:p>
            <a:r>
              <a:rPr lang="en-US" dirty="0" smtClean="0"/>
              <a:t>perceptual tendency to separate whole figures from their backgrounds based on one or more of a number of possible variables, such as contrast, color, size, etc.</a:t>
            </a:r>
          </a:p>
          <a:p>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Laws - Figure and Ground</a:t>
            </a:r>
            <a:endParaRPr lang="en-US" dirty="0"/>
          </a:p>
        </p:txBody>
      </p:sp>
      <p:pic>
        <p:nvPicPr>
          <p:cNvPr id="17410" name="Picture 2"/>
          <p:cNvPicPr>
            <a:picLocks noChangeAspect="1" noChangeArrowheads="1"/>
          </p:cNvPicPr>
          <p:nvPr/>
        </p:nvPicPr>
        <p:blipFill>
          <a:blip r:embed="rId3" cstate="print"/>
          <a:srcRect/>
          <a:stretch>
            <a:fillRect/>
          </a:stretch>
        </p:blipFill>
        <p:spPr bwMode="auto">
          <a:xfrm>
            <a:off x="2514600" y="1219200"/>
            <a:ext cx="4105021" cy="5324475"/>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Gestalt Laws - Figure and Ground</a:t>
            </a:r>
            <a:endParaRPr lang="en-US" dirty="0"/>
          </a:p>
        </p:txBody>
      </p:sp>
      <p:pic>
        <p:nvPicPr>
          <p:cNvPr id="18434" name="Picture 2"/>
          <p:cNvPicPr>
            <a:picLocks noChangeAspect="1" noChangeArrowheads="1"/>
          </p:cNvPicPr>
          <p:nvPr/>
        </p:nvPicPr>
        <p:blipFill>
          <a:blip r:embed="rId3" cstate="print"/>
          <a:srcRect/>
          <a:stretch>
            <a:fillRect/>
          </a:stretch>
        </p:blipFill>
        <p:spPr bwMode="auto">
          <a:xfrm>
            <a:off x="1828800" y="1219200"/>
            <a:ext cx="5467350" cy="5353050"/>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marL="293688" lvl="1"/>
            <a:r>
              <a:rPr lang="en-US" sz="2200" dirty="0" smtClean="0"/>
              <a:t>Important to consider visual properties of encodings: color, size, shape, lines, text</a:t>
            </a:r>
          </a:p>
          <a:p>
            <a:pPr marL="293688" lvl="1"/>
            <a:r>
              <a:rPr lang="en-US" sz="2200" dirty="0" smtClean="0"/>
              <a:t>Color is perceived based on three primaries</a:t>
            </a:r>
          </a:p>
          <a:p>
            <a:pPr marL="293688" lvl="1"/>
            <a:r>
              <a:rPr lang="en-US" sz="2200" dirty="0" smtClean="0"/>
              <a:t>Hue is used for categorical data</a:t>
            </a:r>
          </a:p>
          <a:p>
            <a:pPr marL="293688" lvl="1"/>
            <a:r>
              <a:rPr lang="en-US" sz="2200" dirty="0" smtClean="0"/>
              <a:t>Brightness/Saturation is good for representing ordered data</a:t>
            </a:r>
          </a:p>
          <a:p>
            <a:pPr marL="293688" lvl="1"/>
            <a:r>
              <a:rPr lang="en-US" sz="2200" dirty="0" smtClean="0"/>
              <a:t>Understanding perception of color is key to choosing suitable representations</a:t>
            </a:r>
          </a:p>
          <a:p>
            <a:pPr marL="293688" lvl="1"/>
            <a:r>
              <a:rPr lang="en-US" sz="2200" dirty="0" smtClean="0"/>
              <a:t>Size encoding allows for comparison of areas - can encode continuous quantities</a:t>
            </a:r>
          </a:p>
          <a:p>
            <a:pPr marL="293688" lvl="1"/>
            <a:endParaRPr lang="en-US" sz="22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(cont.)</a:t>
            </a:r>
            <a:endParaRPr lang="en-US" dirty="0"/>
          </a:p>
        </p:txBody>
      </p:sp>
      <p:sp>
        <p:nvSpPr>
          <p:cNvPr id="3" name="Content Placeholder 2"/>
          <p:cNvSpPr>
            <a:spLocks noGrp="1"/>
          </p:cNvSpPr>
          <p:nvPr>
            <p:ph idx="1"/>
          </p:nvPr>
        </p:nvSpPr>
        <p:spPr/>
        <p:txBody>
          <a:bodyPr/>
          <a:lstStyle/>
          <a:p>
            <a:pPr marL="293688" lvl="1"/>
            <a:r>
              <a:rPr lang="en-US" sz="2200" dirty="0" smtClean="0"/>
              <a:t>Text is important, but needs to be selectively used and readable</a:t>
            </a:r>
          </a:p>
          <a:p>
            <a:pPr marL="293688" lvl="1"/>
            <a:r>
              <a:rPr lang="en-US" sz="2200" dirty="0" smtClean="0"/>
              <a:t>Shape can encode large number categories</a:t>
            </a:r>
          </a:p>
          <a:p>
            <a:pPr marL="293688" lvl="1"/>
            <a:r>
              <a:rPr lang="en-US" sz="2200" dirty="0" smtClean="0"/>
              <a:t>Lines can represent all sort of relationship (can vary by other visual properties)</a:t>
            </a:r>
          </a:p>
          <a:p>
            <a:pPr marL="293688" lvl="1"/>
            <a:r>
              <a:rPr lang="en-US" sz="2200" dirty="0" smtClean="0"/>
              <a:t>Legends are good when many data points need to be labeled. Otherwise, use direct labeling.</a:t>
            </a:r>
          </a:p>
          <a:p>
            <a:pPr marL="293688" lvl="1"/>
            <a:r>
              <a:rPr lang="en-US" sz="2200" dirty="0" smtClean="0"/>
              <a:t>Gestalt Laws help to guide good design choices by describing how humans see patterns</a:t>
            </a:r>
          </a:p>
          <a:p>
            <a:pPr marL="293688" lvl="1"/>
            <a:r>
              <a:rPr lang="en-US" sz="2200" dirty="0" smtClean="0"/>
              <a:t>Some Gestalt laws include: proximity, similarity, continuity, closure, and figure and ground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Theory</a:t>
            </a:r>
            <a:endParaRPr lang="en-US" dirty="0"/>
          </a:p>
        </p:txBody>
      </p:sp>
      <p:pic>
        <p:nvPicPr>
          <p:cNvPr id="72706" name="Picture 2" descr="https://upload.wikimedia.org/wikipedia/commons/9/94/1416_Color_Sensitivity.jpg"/>
          <p:cNvPicPr>
            <a:picLocks noChangeAspect="1" noChangeArrowheads="1"/>
          </p:cNvPicPr>
          <p:nvPr/>
        </p:nvPicPr>
        <p:blipFill>
          <a:blip r:embed="rId3" cstate="print"/>
          <a:srcRect/>
          <a:stretch>
            <a:fillRect/>
          </a:stretch>
        </p:blipFill>
        <p:spPr bwMode="auto">
          <a:xfrm>
            <a:off x="685800" y="1295400"/>
            <a:ext cx="7743825" cy="5059919"/>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Theory</a:t>
            </a:r>
            <a:endParaRPr lang="en-US" dirty="0"/>
          </a:p>
        </p:txBody>
      </p:sp>
      <p:sp>
        <p:nvSpPr>
          <p:cNvPr id="3" name="Content Placeholder 2"/>
          <p:cNvSpPr>
            <a:spLocks noGrp="1"/>
          </p:cNvSpPr>
          <p:nvPr>
            <p:ph idx="1"/>
          </p:nvPr>
        </p:nvSpPr>
        <p:spPr/>
        <p:txBody>
          <a:bodyPr/>
          <a:lstStyle/>
          <a:p>
            <a:r>
              <a:rPr lang="en-US" dirty="0" smtClean="0">
                <a:solidFill>
                  <a:schemeClr val="bg1"/>
                </a:solidFill>
              </a:rPr>
              <a:t>Relative absorbance</a:t>
            </a:r>
          </a:p>
          <a:p>
            <a:pPr marL="293688" lvl="1"/>
            <a:r>
              <a:rPr lang="en-US" dirty="0" smtClean="0">
                <a:solidFill>
                  <a:schemeClr val="bg1"/>
                </a:solidFill>
              </a:rPr>
              <a:t>Short-wavelength (S) receptors absorb blue light, </a:t>
            </a:r>
          </a:p>
          <a:p>
            <a:pPr marL="293688" lvl="1">
              <a:buNone/>
            </a:pPr>
            <a:r>
              <a:rPr lang="en-US" dirty="0" smtClean="0">
                <a:solidFill>
                  <a:schemeClr val="bg1"/>
                </a:solidFill>
              </a:rPr>
              <a:t>	but are much less sensitive than other receptors</a:t>
            </a:r>
          </a:p>
          <a:p>
            <a:pPr marL="293688" lvl="1"/>
            <a:r>
              <a:rPr lang="en-US" dirty="0" smtClean="0">
                <a:solidFill>
                  <a:srgbClr val="0000C0"/>
                </a:solidFill>
              </a:rPr>
              <a:t>Reason for not showing detailed info in pure blue on black</a:t>
            </a:r>
            <a:endParaRPr lang="en-US" dirty="0">
              <a:solidFill>
                <a:srgbClr val="0000C0"/>
              </a:solidFill>
            </a:endParaRPr>
          </a:p>
        </p:txBody>
      </p:sp>
      <p:pic>
        <p:nvPicPr>
          <p:cNvPr id="74754" name="Picture 2"/>
          <p:cNvPicPr>
            <a:picLocks noChangeAspect="1" noChangeArrowheads="1"/>
          </p:cNvPicPr>
          <p:nvPr/>
        </p:nvPicPr>
        <p:blipFill>
          <a:blip r:embed="rId2" cstate="print"/>
          <a:srcRect/>
          <a:stretch>
            <a:fillRect/>
          </a:stretch>
        </p:blipFill>
        <p:spPr bwMode="auto">
          <a:xfrm>
            <a:off x="1905000" y="2909358"/>
            <a:ext cx="5076825" cy="3948642"/>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Theory</a:t>
            </a:r>
            <a:endParaRPr lang="en-US" dirty="0"/>
          </a:p>
        </p:txBody>
      </p:sp>
      <p:sp>
        <p:nvSpPr>
          <p:cNvPr id="3" name="Content Placeholder 2"/>
          <p:cNvSpPr>
            <a:spLocks noGrp="1"/>
          </p:cNvSpPr>
          <p:nvPr>
            <p:ph idx="1"/>
          </p:nvPr>
        </p:nvSpPr>
        <p:spPr>
          <a:xfrm>
            <a:off x="685800" y="1219200"/>
            <a:ext cx="3886200" cy="4114800"/>
          </a:xfrm>
        </p:spPr>
        <p:txBody>
          <a:bodyPr/>
          <a:lstStyle/>
          <a:p>
            <a:r>
              <a:rPr lang="en-US" dirty="0" smtClean="0"/>
              <a:t>3 receptors</a:t>
            </a:r>
          </a:p>
          <a:p>
            <a:pPr marL="293688" lvl="1"/>
            <a:r>
              <a:rPr lang="en-US" dirty="0" smtClean="0"/>
              <a:t>Brain can perceive the three primary colors</a:t>
            </a:r>
          </a:p>
          <a:p>
            <a:pPr marL="293688" lvl="1"/>
            <a:r>
              <a:rPr lang="en-US" dirty="0" smtClean="0"/>
              <a:t>Can also perceive differences between them</a:t>
            </a:r>
          </a:p>
          <a:p>
            <a:pPr marL="293688" lvl="1"/>
            <a:r>
              <a:rPr lang="en-US" dirty="0" smtClean="0"/>
              <a:t>Results in a 3D </a:t>
            </a:r>
            <a:r>
              <a:rPr lang="en-US" i="1" dirty="0" smtClean="0">
                <a:solidFill>
                  <a:srgbClr val="7030A0"/>
                </a:solidFill>
              </a:rPr>
              <a:t>color space</a:t>
            </a:r>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yTheme3">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MyTheme3</Template>
  <TotalTime>3086</TotalTime>
  <Words>2619</Words>
  <Application>Microsoft Office PowerPoint</Application>
  <PresentationFormat>On-screen Show (4:3)</PresentationFormat>
  <Paragraphs>371</Paragraphs>
  <Slides>68</Slides>
  <Notes>27</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MyTheme3</vt:lpstr>
      <vt:lpstr>70-530 Data Visualization</vt:lpstr>
      <vt:lpstr>Objectives</vt:lpstr>
      <vt:lpstr>Appropriate Encodings for Data Visualization</vt:lpstr>
      <vt:lpstr>Appropriate Encodings for Data Visualization</vt:lpstr>
      <vt:lpstr>Color - Theory</vt:lpstr>
      <vt:lpstr>Color Theory</vt:lpstr>
      <vt:lpstr>Color Theory</vt:lpstr>
      <vt:lpstr>Color Theory</vt:lpstr>
      <vt:lpstr>Color Theory</vt:lpstr>
      <vt:lpstr>Color Theory</vt:lpstr>
      <vt:lpstr>Color Theory</vt:lpstr>
      <vt:lpstr>Color Theory</vt:lpstr>
      <vt:lpstr>Color Theory</vt:lpstr>
      <vt:lpstr>Color Theory</vt:lpstr>
      <vt:lpstr>Color Theory</vt:lpstr>
      <vt:lpstr>Color Theory</vt:lpstr>
      <vt:lpstr>Design Rules for Using Color</vt:lpstr>
      <vt:lpstr>Color</vt:lpstr>
      <vt:lpstr>Color</vt:lpstr>
      <vt:lpstr>Color</vt:lpstr>
      <vt:lpstr>Color</vt:lpstr>
      <vt:lpstr>Color</vt:lpstr>
      <vt:lpstr>Color</vt:lpstr>
      <vt:lpstr>Color</vt:lpstr>
      <vt:lpstr>Other Properties of Encodings</vt:lpstr>
      <vt:lpstr>Size</vt:lpstr>
      <vt:lpstr>Size</vt:lpstr>
      <vt:lpstr>Size</vt:lpstr>
      <vt:lpstr>Size</vt:lpstr>
      <vt:lpstr>Size</vt:lpstr>
      <vt:lpstr>Text and Typography</vt:lpstr>
      <vt:lpstr>Text and Typography</vt:lpstr>
      <vt:lpstr>Text and Typography</vt:lpstr>
      <vt:lpstr>Shape</vt:lpstr>
      <vt:lpstr>Lines</vt:lpstr>
      <vt:lpstr>Lines</vt:lpstr>
      <vt:lpstr>Labels</vt:lpstr>
      <vt:lpstr>Application of Encodings - Theory</vt:lpstr>
      <vt:lpstr>Application of Encodings - Theory</vt:lpstr>
      <vt:lpstr>Application of Encodings - Theory</vt:lpstr>
      <vt:lpstr>Design Rules</vt:lpstr>
      <vt:lpstr>Pattern Finding</vt:lpstr>
      <vt:lpstr>Learning</vt:lpstr>
      <vt:lpstr>Gestalt Laws</vt:lpstr>
      <vt:lpstr>Gestalt Laws</vt:lpstr>
      <vt:lpstr>Gestalt Laws</vt:lpstr>
      <vt:lpstr>Gestalt Laws - Proximity</vt:lpstr>
      <vt:lpstr>Gestalt Laws - Proximity</vt:lpstr>
      <vt:lpstr>Gestalt Laws - Proximity</vt:lpstr>
      <vt:lpstr>Gestalt Laws - Proximity</vt:lpstr>
      <vt:lpstr>Gestalt Laws - Similarity</vt:lpstr>
      <vt:lpstr>Gestalt Laws - Similarity</vt:lpstr>
      <vt:lpstr>Gestalt Laws - Connectedness</vt:lpstr>
      <vt:lpstr>Gestalt Laws - Continuity</vt:lpstr>
      <vt:lpstr>Gestalt Laws - Continuity</vt:lpstr>
      <vt:lpstr>Gestalt Laws - Continuity</vt:lpstr>
      <vt:lpstr>Gestalt Laws - Symmetry</vt:lpstr>
      <vt:lpstr>Gestalt Laws - Symmetry</vt:lpstr>
      <vt:lpstr>Gestalt Laws - Closure</vt:lpstr>
      <vt:lpstr>Gestalt Laws - Closure</vt:lpstr>
      <vt:lpstr>Gestalt Laws - Closure</vt:lpstr>
      <vt:lpstr>Gestalt Laws - Closure</vt:lpstr>
      <vt:lpstr>Gestalt Laws - Relative Size</vt:lpstr>
      <vt:lpstr>Gestalt Laws - Figure and Ground</vt:lpstr>
      <vt:lpstr>Gestalt Laws - Figure and Ground</vt:lpstr>
      <vt:lpstr>Gestalt Laws - Figure and Ground</vt:lpstr>
      <vt:lpstr>Summary</vt:lpstr>
      <vt:lpstr>Summary (cont.)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Szczurek, Dr. Piotr M.</dc:creator>
  <cp:lastModifiedBy>szczurpi</cp:lastModifiedBy>
  <cp:revision>818</cp:revision>
  <dcterms:created xsi:type="dcterms:W3CDTF">2006-08-16T00:00:00Z</dcterms:created>
  <dcterms:modified xsi:type="dcterms:W3CDTF">2016-05-24T12:33:26Z</dcterms:modified>
</cp:coreProperties>
</file>